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12192000"/>
  <p:notesSz cx="6858000" cy="9144000"/>
  <p:embeddedFontLst>
    <p:embeddedFont>
      <p:font typeface="Open Sans SemiBold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iMAJ3RAhvh79YesgoWpE/kXohO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CA3ABD-77D0-45B1-B796-6F82C0361358}">
  <a:tblStyle styleId="{F2CA3ABD-77D0-45B1-B796-6F82C03613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OpenSansSemiBold-bold.fntdata"/><Relationship Id="rId43" Type="http://schemas.openxmlformats.org/officeDocument/2006/relationships/font" Target="fonts/OpenSansSemiBold-regular.fntdata"/><Relationship Id="rId46" Type="http://schemas.openxmlformats.org/officeDocument/2006/relationships/font" Target="fonts/OpenSansSemiBold-boldItalic.fntdata"/><Relationship Id="rId45" Type="http://schemas.openxmlformats.org/officeDocument/2006/relationships/font" Target="fonts/OpenSansSemiBold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customschemas.google.com/relationships/presentationmetadata" Target="meta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4c797b4f2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a4c797b4f2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a4c797b4f2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4e835cf47_3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a4e835cf47_3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a4e835cf47_3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a4c797b4f2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a4c797b4f2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a4c797b4f2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a4c797b4f2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a4c797b4f2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a4c797b4f2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a4c797b4f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a4c797b4f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a4c797b4f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a4c797b4f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a4c797b4f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a4c797b4f2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a4c797b4f2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a4c797b4f2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a4c797b4f2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a4c797b4f2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a4c797b4f2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a4c797b4f2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a4c797b4f2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a4c797b4f2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a4c797b4f2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a4c797b4f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a4c797b4f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a4c797b4f2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a4c797b4f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a4c797b4f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a4c797b4f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a4c797b4f2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a4c797b4f2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a4c797b4f2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a4c797b4f2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a4c797b4f2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a4c797b4f2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a4c797b4f2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a4c797b4f2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a4c797b4f2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a4c797b4f2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a4c797b4f2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a4c797b4f2_0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a4c797b4f2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a4c797b4f2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a4c797b4f2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a4c797b4f2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a4c797b4f2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4c797b4f2_1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4c797b4f2_1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a4c797b4f2_1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a4e835cf47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a4e835cf47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a4e835cf47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a4c797b4f2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a4c797b4f2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a4c797b4f2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a4c797b4f2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a4c797b4f2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a4c797b4f2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a4c797b4f2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a4c797b4f2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a4c797b4f2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a4c797b4f2_0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a4c797b4f2_0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1a4c797b4f2_0_2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a4c797b4f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a4c797b4f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a4c797b4f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4e835cf47_5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a4e835cf47_5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a4e835cf47_5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4c797b4f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4c797b4f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a4c797b4f2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4c797b4f2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a4c797b4f2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a4c797b4f2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4c797b4f2_3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a4c797b4f2_3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a4c797b4f2_3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24000" y="1174121"/>
            <a:ext cx="9144000" cy="784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24000" y="4487174"/>
            <a:ext cx="9144000" cy="16557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6553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894" y="23807927"/>
            <a:ext cx="2489004" cy="139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1" name="Google Shape;8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83" name="Google Shape;83;p34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/>
          <p:nvPr>
            <p:ph type="title"/>
          </p:nvPr>
        </p:nvSpPr>
        <p:spPr>
          <a:xfrm>
            <a:off x="838200" y="365126"/>
            <a:ext cx="10515600" cy="713176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5"/>
          <p:cNvSpPr txBox="1"/>
          <p:nvPr>
            <p:ph idx="1" type="body"/>
          </p:nvPr>
        </p:nvSpPr>
        <p:spPr>
          <a:xfrm rot="5400000">
            <a:off x="3723877" y="-1632346"/>
            <a:ext cx="474424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89" name="Google Shape;89;p35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95" name="Google Shape;95;p36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838200" y="365125"/>
            <a:ext cx="10515600" cy="764935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838200" y="1253331"/>
            <a:ext cx="10515600" cy="4744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4038599" y="6372285"/>
            <a:ext cx="44750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 with low confidence" id="33" name="Google Shape;3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2200" y="426875"/>
            <a:ext cx="1199070" cy="64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9" name="Google Shape;39;p28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3" name="Google Shape;43;p29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8888"/>
              </a:buClr>
              <a:buSzPts val="2400"/>
              <a:buNone/>
              <a:defRPr sz="2400">
                <a:solidFill>
                  <a:srgbClr val="95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8888"/>
              </a:buClr>
              <a:buSzPts val="2000"/>
              <a:buNone/>
              <a:defRPr sz="2000">
                <a:solidFill>
                  <a:srgbClr val="95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8888"/>
              </a:buClr>
              <a:buSzPts val="1800"/>
              <a:buNone/>
              <a:defRPr sz="1800">
                <a:solidFill>
                  <a:srgbClr val="95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8888"/>
              </a:buClr>
              <a:buSzPts val="1600"/>
              <a:buNone/>
              <a:defRPr sz="1600">
                <a:solidFill>
                  <a:srgbClr val="95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8888"/>
              </a:buClr>
              <a:buSzPts val="1600"/>
              <a:buNone/>
              <a:defRPr sz="1600">
                <a:solidFill>
                  <a:srgbClr val="95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8888"/>
              </a:buClr>
              <a:buSzPts val="1600"/>
              <a:buNone/>
              <a:defRPr sz="1600">
                <a:solidFill>
                  <a:srgbClr val="95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8888"/>
              </a:buClr>
              <a:buSzPts val="1600"/>
              <a:buNone/>
              <a:defRPr sz="1600">
                <a:solidFill>
                  <a:srgbClr val="95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8888"/>
              </a:buClr>
              <a:buSzPts val="1600"/>
              <a:buNone/>
              <a:defRPr sz="1600">
                <a:solidFill>
                  <a:srgbClr val="95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8888"/>
              </a:buClr>
              <a:buSzPts val="1600"/>
              <a:buNone/>
              <a:defRPr sz="1600">
                <a:solidFill>
                  <a:srgbClr val="958888"/>
                </a:solidFill>
              </a:defRPr>
            </a:lvl9pPr>
          </a:lstStyle>
          <a:p/>
        </p:txBody>
      </p:sp>
      <p:sp>
        <p:nvSpPr>
          <p:cNvPr id="48" name="Google Shape;4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C7C7C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9" name="Google Shape;49;p30"/>
          <p:cNvSpPr txBox="1"/>
          <p:nvPr>
            <p:ph idx="11" type="ftr"/>
          </p:nvPr>
        </p:nvSpPr>
        <p:spPr>
          <a:xfrm>
            <a:off x="3918752" y="6356350"/>
            <a:ext cx="46918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/>
          <p:nvPr>
            <p:ph type="ctrTitle"/>
          </p:nvPr>
        </p:nvSpPr>
        <p:spPr>
          <a:xfrm>
            <a:off x="1524000" y="1174121"/>
            <a:ext cx="9144000" cy="784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" type="subTitle"/>
          </p:nvPr>
        </p:nvSpPr>
        <p:spPr>
          <a:xfrm>
            <a:off x="1524000" y="4487174"/>
            <a:ext cx="9144000" cy="16557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55" name="Google Shape;55;p25"/>
          <p:cNvSpPr txBox="1"/>
          <p:nvPr>
            <p:ph idx="11" type="ftr"/>
          </p:nvPr>
        </p:nvSpPr>
        <p:spPr>
          <a:xfrm>
            <a:off x="6553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6" name="Google Shape;5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894" y="23807927"/>
            <a:ext cx="2489004" cy="139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"/>
          <p:cNvSpPr txBox="1"/>
          <p:nvPr>
            <p:ph type="title"/>
          </p:nvPr>
        </p:nvSpPr>
        <p:spPr>
          <a:xfrm>
            <a:off x="838200" y="365126"/>
            <a:ext cx="10515600" cy="713176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2" name="Google Shape;62;p31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1" name="Google Shape;71;p32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/>
          <p:nvPr>
            <p:ph type="title"/>
          </p:nvPr>
        </p:nvSpPr>
        <p:spPr>
          <a:xfrm>
            <a:off x="838200" y="365126"/>
            <a:ext cx="10515600" cy="713176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838200" y="365126"/>
            <a:ext cx="10515600" cy="713176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b="1"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838200" y="1253331"/>
            <a:ext cx="10515600" cy="4744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4;p24"/>
          <p:cNvCxnSpPr/>
          <p:nvPr/>
        </p:nvCxnSpPr>
        <p:spPr>
          <a:xfrm>
            <a:off x="838200" y="6176963"/>
            <a:ext cx="77724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6"/>
            <a:ext cx="10515600" cy="713176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1" i="0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253331"/>
            <a:ext cx="10515600" cy="4744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4" name="Google Shape;24;p23"/>
          <p:cNvSpPr txBox="1"/>
          <p:nvPr>
            <p:ph idx="11" type="ftr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5888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5888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5888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5888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5888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5888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5888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5888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58888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23"/>
          <p:cNvCxnSpPr/>
          <p:nvPr/>
        </p:nvCxnSpPr>
        <p:spPr>
          <a:xfrm>
            <a:off x="838200" y="6176963"/>
            <a:ext cx="7772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411576" y="2036716"/>
            <a:ext cx="11383608" cy="183899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</a:pPr>
            <a:r>
              <a:rPr lang="en-US">
                <a:solidFill>
                  <a:schemeClr val="lt1"/>
                </a:solidFill>
              </a:rPr>
              <a:t>MEEN 689 Computing Concepts</a:t>
            </a:r>
            <a:endParaRPr/>
          </a:p>
        </p:txBody>
      </p:sp>
      <p:pic>
        <p:nvPicPr>
          <p:cNvPr descr="Research Experiences for Undergraduates (REU) - Metrology/NDI!" id="102" name="Google Shape;10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5455" y="1459877"/>
            <a:ext cx="5055850" cy="762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"/>
          <p:cNvGrpSpPr/>
          <p:nvPr/>
        </p:nvGrpSpPr>
        <p:grpSpPr>
          <a:xfrm>
            <a:off x="756249" y="3428923"/>
            <a:ext cx="11024175" cy="2797020"/>
            <a:chOff x="868392" y="2817405"/>
            <a:chExt cx="11024175" cy="1987508"/>
          </a:xfrm>
        </p:grpSpPr>
        <p:sp>
          <p:nvSpPr>
            <p:cNvPr id="104" name="Google Shape;104;p1"/>
            <p:cNvSpPr/>
            <p:nvPr/>
          </p:nvSpPr>
          <p:spPr>
            <a:xfrm rot="5400000">
              <a:off x="7004648" y="2817405"/>
              <a:ext cx="258793" cy="258793"/>
            </a:xfrm>
            <a:prstGeom prst="rtTriangle">
              <a:avLst/>
            </a:prstGeom>
            <a:solidFill>
              <a:schemeClr val="accent1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871268" y="2817405"/>
              <a:ext cx="6133381" cy="258793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106" name="Google Shape;106;p1"/>
            <p:cNvSpPr txBox="1"/>
            <p:nvPr/>
          </p:nvSpPr>
          <p:spPr>
            <a:xfrm>
              <a:off x="871268" y="3076198"/>
              <a:ext cx="11021299" cy="172871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rmAutofit lnSpcReduction="10000"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Open Sans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</a:t>
              </a:r>
              <a:r>
                <a:rPr b="1" lang="en-US" sz="24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b="1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Open Sans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Group Name: Nebula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b="1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601788" lvl="0" marL="160178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Open Sans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Members: Mingxin Dong, Amira Bushagour, Vishal Indivar Kandala, Yash Narendra, Thomas Firsich, Shah Akib Sarwar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b="1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868392" y="2817405"/>
              <a:ext cx="63261" cy="1392285"/>
            </a:xfrm>
            <a:prstGeom prst="rect">
              <a:avLst/>
            </a:prstGeom>
            <a:solidFill>
              <a:schemeClr val="accent5"/>
            </a:solidFill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868393" y="4209689"/>
              <a:ext cx="60385" cy="301859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"/>
          <p:cNvSpPr txBox="1"/>
          <p:nvPr>
            <p:ph type="title"/>
          </p:nvPr>
        </p:nvSpPr>
        <p:spPr>
          <a:xfrm>
            <a:off x="838200" y="365125"/>
            <a:ext cx="10515600" cy="764935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/>
              <a:t>Optimize</a:t>
            </a:r>
            <a:endParaRPr/>
          </a:p>
        </p:txBody>
      </p:sp>
      <p:sp>
        <p:nvSpPr>
          <p:cNvPr id="270" name="Google Shape;27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271" name="Google Shape;271;p9"/>
          <p:cNvSpPr txBox="1"/>
          <p:nvPr>
            <p:ph idx="11" type="ftr"/>
          </p:nvPr>
        </p:nvSpPr>
        <p:spPr>
          <a:xfrm>
            <a:off x="4038599" y="6372285"/>
            <a:ext cx="44750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272" name="Google Shape;27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9"/>
          <p:cNvSpPr/>
          <p:nvPr/>
        </p:nvSpPr>
        <p:spPr>
          <a:xfrm>
            <a:off x="2825920" y="2275996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274" name="Google Shape;274;p9"/>
          <p:cNvSpPr/>
          <p:nvPr/>
        </p:nvSpPr>
        <p:spPr>
          <a:xfrm>
            <a:off x="5033411" y="227599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275" name="Google Shape;275;p9"/>
          <p:cNvSpPr/>
          <p:nvPr/>
        </p:nvSpPr>
        <p:spPr>
          <a:xfrm>
            <a:off x="7240902" y="227599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276" name="Google Shape;276;p9"/>
          <p:cNvSpPr/>
          <p:nvPr/>
        </p:nvSpPr>
        <p:spPr>
          <a:xfrm>
            <a:off x="7240902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277" name="Google Shape;277;p9"/>
          <p:cNvSpPr/>
          <p:nvPr/>
        </p:nvSpPr>
        <p:spPr>
          <a:xfrm>
            <a:off x="5033410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278" name="Google Shape;278;p9"/>
          <p:cNvSpPr/>
          <p:nvPr/>
        </p:nvSpPr>
        <p:spPr>
          <a:xfrm>
            <a:off x="2825920" y="351226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279" name="Google Shape;279;p9"/>
          <p:cNvSpPr/>
          <p:nvPr/>
        </p:nvSpPr>
        <p:spPr>
          <a:xfrm>
            <a:off x="5033411" y="474853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280" name="Google Shape;280;p9"/>
          <p:cNvCxnSpPr>
            <a:stCxn id="273" idx="3"/>
            <a:endCxn id="274" idx="1"/>
          </p:cNvCxnSpPr>
          <p:nvPr/>
        </p:nvCxnSpPr>
        <p:spPr>
          <a:xfrm>
            <a:off x="4424291" y="2619811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1" name="Google Shape;281;p9"/>
          <p:cNvCxnSpPr>
            <a:stCxn id="274" idx="3"/>
            <a:endCxn id="275" idx="1"/>
          </p:cNvCxnSpPr>
          <p:nvPr/>
        </p:nvCxnSpPr>
        <p:spPr>
          <a:xfrm>
            <a:off x="6631782" y="261981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2" name="Google Shape;282;p9"/>
          <p:cNvCxnSpPr>
            <a:stCxn id="275" idx="2"/>
            <a:endCxn id="276" idx="0"/>
          </p:cNvCxnSpPr>
          <p:nvPr/>
        </p:nvCxnSpPr>
        <p:spPr>
          <a:xfrm>
            <a:off x="8040088" y="2963623"/>
            <a:ext cx="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3" name="Google Shape;283;p9"/>
          <p:cNvCxnSpPr>
            <a:stCxn id="276" idx="1"/>
            <a:endCxn id="277" idx="3"/>
          </p:cNvCxnSpPr>
          <p:nvPr/>
        </p:nvCxnSpPr>
        <p:spPr>
          <a:xfrm rot="10800000">
            <a:off x="6631902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4" name="Google Shape;284;p9"/>
          <p:cNvCxnSpPr>
            <a:stCxn id="277" idx="1"/>
            <a:endCxn id="278" idx="3"/>
          </p:cNvCxnSpPr>
          <p:nvPr/>
        </p:nvCxnSpPr>
        <p:spPr>
          <a:xfrm rot="10800000">
            <a:off x="4424410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5" name="Google Shape;285;p9"/>
          <p:cNvCxnSpPr>
            <a:stCxn id="278" idx="2"/>
            <a:endCxn id="279" idx="0"/>
          </p:cNvCxnSpPr>
          <p:nvPr/>
        </p:nvCxnSpPr>
        <p:spPr>
          <a:xfrm>
            <a:off x="3625106" y="4199893"/>
            <a:ext cx="220740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6" name="Google Shape;286;p9"/>
          <p:cNvSpPr/>
          <p:nvPr/>
        </p:nvSpPr>
        <p:spPr>
          <a:xfrm>
            <a:off x="6858680" y="3230630"/>
            <a:ext cx="2362809" cy="1250899"/>
          </a:xfrm>
          <a:prstGeom prst="ellipse">
            <a:avLst/>
          </a:prstGeom>
          <a:solidFill>
            <a:srgbClr val="FF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a4c797b4f2_0_158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A Copy</a:t>
            </a:r>
            <a:endParaRPr/>
          </a:p>
        </p:txBody>
      </p:sp>
      <p:sp>
        <p:nvSpPr>
          <p:cNvPr id="293" name="Google Shape;293;g1a4c797b4f2_0_158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Duplicated work inside of solver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Matrix A was generated at each time step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-US"/>
              <a:t>Generated A outside of the solver and assigned to a placeholder matrix to be used for manipulation.</a:t>
            </a:r>
            <a:endParaRPr/>
          </a:p>
        </p:txBody>
      </p:sp>
      <p:sp>
        <p:nvSpPr>
          <p:cNvPr id="294" name="Google Shape;294;g1a4c797b4f2_0_1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g1a4c797b4f2_0_158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296" name="Google Shape;296;g1a4c797b4f2_0_1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a4e835cf47_32_2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olver parameters</a:t>
            </a:r>
            <a:r>
              <a:rPr lang="en-US"/>
              <a:t>: 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verbose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grid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 step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final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saving interval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material layup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boundary</a:t>
            </a:r>
            <a:r>
              <a:rPr lang="en-US"/>
              <a:t> condition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felt added </a:t>
            </a:r>
            <a:endParaRPr/>
          </a:p>
        </p:txBody>
      </p:sp>
      <p:pic>
        <p:nvPicPr>
          <p:cNvPr id="303" name="Google Shape;303;g1a4e835cf47_32_2"/>
          <p:cNvPicPr preferRelativeResize="0"/>
          <p:nvPr/>
        </p:nvPicPr>
        <p:blipFill rotWithShape="1">
          <a:blip r:embed="rId3">
            <a:alphaModFix/>
          </a:blip>
          <a:srcRect b="35897" l="9169" r="1807" t="18886"/>
          <a:stretch/>
        </p:blipFill>
        <p:spPr>
          <a:xfrm>
            <a:off x="4936575" y="1578537"/>
            <a:ext cx="6417225" cy="273893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1a4e835cf47_32_2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 Line User-Inputs</a:t>
            </a:r>
            <a:endParaRPr/>
          </a:p>
        </p:txBody>
      </p:sp>
      <p:sp>
        <p:nvSpPr>
          <p:cNvPr id="305" name="Google Shape;305;g1a4e835cf47_32_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306" name="Google Shape;306;g1a4e835cf47_32_2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pic>
        <p:nvPicPr>
          <p:cNvPr id="307" name="Google Shape;307;g1a4e835cf47_32_2"/>
          <p:cNvPicPr preferRelativeResize="0"/>
          <p:nvPr/>
        </p:nvPicPr>
        <p:blipFill rotWithShape="1">
          <a:blip r:embed="rId4">
            <a:alphaModFix/>
          </a:blip>
          <a:srcRect b="74585" l="9409" r="1566" t="18877"/>
          <a:stretch/>
        </p:blipFill>
        <p:spPr>
          <a:xfrm>
            <a:off x="4936575" y="1142325"/>
            <a:ext cx="6417227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a4e835cf47_32_2"/>
          <p:cNvPicPr preferRelativeResize="0"/>
          <p:nvPr/>
        </p:nvPicPr>
        <p:blipFill rotWithShape="1">
          <a:blip r:embed="rId5">
            <a:alphaModFix/>
          </a:blip>
          <a:srcRect b="8769" l="9161" r="1807" t="61664"/>
          <a:stretch/>
        </p:blipFill>
        <p:spPr>
          <a:xfrm>
            <a:off x="4936575" y="4317463"/>
            <a:ext cx="6417225" cy="179105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a4e835cf47_32_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g1a4e835cf47_32_2"/>
          <p:cNvSpPr/>
          <p:nvPr/>
        </p:nvSpPr>
        <p:spPr>
          <a:xfrm>
            <a:off x="4698075" y="1754900"/>
            <a:ext cx="238500" cy="658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a4e835cf47_32_2"/>
          <p:cNvSpPr/>
          <p:nvPr/>
        </p:nvSpPr>
        <p:spPr>
          <a:xfrm>
            <a:off x="4698075" y="4659750"/>
            <a:ext cx="238500" cy="658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" name="Google Shape;312;g1a4e835cf47_32_2"/>
          <p:cNvCxnSpPr>
            <a:endCxn id="310" idx="1"/>
          </p:cNvCxnSpPr>
          <p:nvPr/>
        </p:nvCxnSpPr>
        <p:spPr>
          <a:xfrm>
            <a:off x="2766075" y="1879100"/>
            <a:ext cx="1932000" cy="20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3" name="Google Shape;313;g1a4e835cf47_32_2"/>
          <p:cNvCxnSpPr/>
          <p:nvPr/>
        </p:nvCxnSpPr>
        <p:spPr>
          <a:xfrm flipH="1" rot="10800000">
            <a:off x="2842400" y="2632250"/>
            <a:ext cx="2050800" cy="9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4" name="Google Shape;314;g1a4e835cf47_32_2"/>
          <p:cNvCxnSpPr/>
          <p:nvPr/>
        </p:nvCxnSpPr>
        <p:spPr>
          <a:xfrm flipH="1" rot="10800000">
            <a:off x="3767600" y="2966625"/>
            <a:ext cx="1116000" cy="5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5" name="Google Shape;315;g1a4e835cf47_32_2"/>
          <p:cNvCxnSpPr/>
          <p:nvPr/>
        </p:nvCxnSpPr>
        <p:spPr>
          <a:xfrm>
            <a:off x="3920225" y="3605450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6" name="Google Shape;316;g1a4e835cf47_32_2"/>
          <p:cNvCxnSpPr/>
          <p:nvPr/>
        </p:nvCxnSpPr>
        <p:spPr>
          <a:xfrm>
            <a:off x="3910675" y="3910675"/>
            <a:ext cx="1001400" cy="49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7" name="Google Shape;317;g1a4e835cf47_32_2"/>
          <p:cNvCxnSpPr>
            <a:endCxn id="318" idx="1"/>
          </p:cNvCxnSpPr>
          <p:nvPr/>
        </p:nvCxnSpPr>
        <p:spPr>
          <a:xfrm>
            <a:off x="3195375" y="5503675"/>
            <a:ext cx="1502700" cy="208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9" name="Google Shape;319;g1a4e835cf47_32_2"/>
          <p:cNvCxnSpPr/>
          <p:nvPr/>
        </p:nvCxnSpPr>
        <p:spPr>
          <a:xfrm flipH="1" rot="10800000">
            <a:off x="3052250" y="3290800"/>
            <a:ext cx="1831200" cy="2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0" name="Google Shape;320;g1a4e835cf47_32_2"/>
          <p:cNvCxnSpPr>
            <a:endCxn id="311" idx="1"/>
          </p:cNvCxnSpPr>
          <p:nvPr/>
        </p:nvCxnSpPr>
        <p:spPr>
          <a:xfrm flipH="1" rot="10800000">
            <a:off x="4435275" y="4988850"/>
            <a:ext cx="262800" cy="75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8" name="Google Shape;318;g1a4e835cf47_32_2"/>
          <p:cNvSpPr/>
          <p:nvPr/>
        </p:nvSpPr>
        <p:spPr>
          <a:xfrm>
            <a:off x="4698075" y="5479975"/>
            <a:ext cx="238500" cy="465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a4c797b4f2_0_151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 Implementation</a:t>
            </a:r>
            <a:endParaRPr/>
          </a:p>
        </p:txBody>
      </p:sp>
      <p:sp>
        <p:nvSpPr>
          <p:cNvPr id="327" name="Google Shape;327;g1a4c797b4f2_0_151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‘Material’ class for </a:t>
            </a:r>
            <a:r>
              <a:rPr lang="en-US"/>
              <a:t>creating </a:t>
            </a:r>
            <a:r>
              <a:rPr lang="en-US"/>
              <a:t>different materials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Each material has four member variables - diffusivity,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thermal conductivity, specific heat and density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User can use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command 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inputs to modify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material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properties</a:t>
            </a:r>
            <a:endParaRPr/>
          </a:p>
        </p:txBody>
      </p:sp>
      <p:sp>
        <p:nvSpPr>
          <p:cNvPr id="328" name="Google Shape;328;g1a4c797b4f2_0_1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g1a4c797b4f2_0_1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330" name="Google Shape;330;g1a4c797b4f2_0_151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pic>
        <p:nvPicPr>
          <p:cNvPr id="331" name="Google Shape;331;g1a4c797b4f2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825" y="3740900"/>
            <a:ext cx="6992973" cy="22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4c797b4f2_0_144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 File</a:t>
            </a:r>
            <a:endParaRPr/>
          </a:p>
        </p:txBody>
      </p:sp>
      <p:sp>
        <p:nvSpPr>
          <p:cNvPr id="338" name="Google Shape;338;g1a4c797b4f2_0_144"/>
          <p:cNvSpPr txBox="1"/>
          <p:nvPr>
            <p:ph idx="1" type="body"/>
          </p:nvPr>
        </p:nvSpPr>
        <p:spPr>
          <a:xfrm>
            <a:off x="838200" y="1253325"/>
            <a:ext cx="817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Config file inputs for each material: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Specific heat: C</a:t>
            </a:r>
            <a:r>
              <a:rPr baseline="-25000" lang="en-US"/>
              <a:t>p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Thermal conductivity: 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Density: 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Glassing temperature: T</a:t>
            </a:r>
            <a:r>
              <a:rPr baseline="-25000" lang="en-US"/>
              <a:t>glass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*User should only change the variable values</a:t>
            </a:r>
            <a:endParaRPr/>
          </a:p>
        </p:txBody>
      </p:sp>
      <p:sp>
        <p:nvSpPr>
          <p:cNvPr id="339" name="Google Shape;339;g1a4c797b4f2_0_1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g1a4c797b4f2_0_1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341" name="Google Shape;341;g1a4c797b4f2_0_144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graphicFrame>
        <p:nvGraphicFramePr>
          <p:cNvPr id="342" name="Google Shape;342;g1a4c797b4f2_0_144"/>
          <p:cNvGraphicFramePr/>
          <p:nvPr/>
        </p:nvGraphicFramePr>
        <p:xfrm>
          <a:off x="8513700" y="13503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{F2CA3ABD-77D0-45B1-B796-6F82C0361358}</a:tableStyleId>
              </a:tblPr>
              <a:tblGrid>
                <a:gridCol w="1299850"/>
                <a:gridCol w="1299850"/>
              </a:tblGrid>
              <a:tr h="3955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“MatCon.csv”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 hMerge="1"/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VARIABLE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Felt_Cp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20000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CF_Cp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1100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Epoxy_Cp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1730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Al_Cp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890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SS_Cp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510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Felt_k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0.107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9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CF_k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10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343" name="Google Shape;343;g1a4c797b4f2_0_144"/>
          <p:cNvPicPr preferRelativeResize="0"/>
          <p:nvPr/>
        </p:nvPicPr>
        <p:blipFill rotWithShape="1">
          <a:blip r:embed="rId3">
            <a:alphaModFix/>
          </a:blip>
          <a:srcRect b="35841" l="9169" r="1807" t="56127"/>
          <a:stretch/>
        </p:blipFill>
        <p:spPr>
          <a:xfrm>
            <a:off x="1445575" y="4247850"/>
            <a:ext cx="6417225" cy="48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"/>
          <p:cNvSpPr txBox="1"/>
          <p:nvPr>
            <p:ph type="title"/>
          </p:nvPr>
        </p:nvSpPr>
        <p:spPr>
          <a:xfrm>
            <a:off x="838200" y="365125"/>
            <a:ext cx="10515600" cy="764935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/>
              <a:t>Walk through</a:t>
            </a:r>
            <a:endParaRPr/>
          </a:p>
        </p:txBody>
      </p:sp>
      <p:sp>
        <p:nvSpPr>
          <p:cNvPr id="349" name="Google Shape;34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6, 2022</a:t>
            </a:r>
            <a:endParaRPr/>
          </a:p>
        </p:txBody>
      </p:sp>
      <p:sp>
        <p:nvSpPr>
          <p:cNvPr id="350" name="Google Shape;350;p11"/>
          <p:cNvSpPr txBox="1"/>
          <p:nvPr>
            <p:ph idx="11" type="ftr"/>
          </p:nvPr>
        </p:nvSpPr>
        <p:spPr>
          <a:xfrm>
            <a:off x="4038599" y="6372285"/>
            <a:ext cx="44750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351" name="Google Shape;35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11"/>
          <p:cNvSpPr/>
          <p:nvPr/>
        </p:nvSpPr>
        <p:spPr>
          <a:xfrm>
            <a:off x="2825920" y="2275996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353" name="Google Shape;353;p11"/>
          <p:cNvSpPr/>
          <p:nvPr/>
        </p:nvSpPr>
        <p:spPr>
          <a:xfrm>
            <a:off x="5033411" y="227599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354" name="Google Shape;354;p11"/>
          <p:cNvSpPr/>
          <p:nvPr/>
        </p:nvSpPr>
        <p:spPr>
          <a:xfrm>
            <a:off x="7240902" y="227599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355" name="Google Shape;355;p11"/>
          <p:cNvSpPr/>
          <p:nvPr/>
        </p:nvSpPr>
        <p:spPr>
          <a:xfrm>
            <a:off x="7240902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356" name="Google Shape;356;p11"/>
          <p:cNvSpPr/>
          <p:nvPr/>
        </p:nvSpPr>
        <p:spPr>
          <a:xfrm>
            <a:off x="5033410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357" name="Google Shape;357;p11"/>
          <p:cNvSpPr/>
          <p:nvPr/>
        </p:nvSpPr>
        <p:spPr>
          <a:xfrm>
            <a:off x="2825920" y="351226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358" name="Google Shape;358;p11"/>
          <p:cNvSpPr/>
          <p:nvPr/>
        </p:nvSpPr>
        <p:spPr>
          <a:xfrm>
            <a:off x="5033411" y="474853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359" name="Google Shape;359;p11"/>
          <p:cNvCxnSpPr>
            <a:stCxn id="352" idx="3"/>
            <a:endCxn id="353" idx="1"/>
          </p:cNvCxnSpPr>
          <p:nvPr/>
        </p:nvCxnSpPr>
        <p:spPr>
          <a:xfrm>
            <a:off x="4424291" y="2619811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0" name="Google Shape;360;p11"/>
          <p:cNvCxnSpPr>
            <a:stCxn id="353" idx="3"/>
            <a:endCxn id="354" idx="1"/>
          </p:cNvCxnSpPr>
          <p:nvPr/>
        </p:nvCxnSpPr>
        <p:spPr>
          <a:xfrm>
            <a:off x="6631782" y="261981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1" name="Google Shape;361;p11"/>
          <p:cNvCxnSpPr>
            <a:stCxn id="354" idx="2"/>
            <a:endCxn id="355" idx="0"/>
          </p:cNvCxnSpPr>
          <p:nvPr/>
        </p:nvCxnSpPr>
        <p:spPr>
          <a:xfrm>
            <a:off x="8040088" y="2963623"/>
            <a:ext cx="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2" name="Google Shape;362;p11"/>
          <p:cNvCxnSpPr>
            <a:stCxn id="355" idx="1"/>
            <a:endCxn id="356" idx="3"/>
          </p:cNvCxnSpPr>
          <p:nvPr/>
        </p:nvCxnSpPr>
        <p:spPr>
          <a:xfrm rot="10800000">
            <a:off x="6631902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3" name="Google Shape;363;p11"/>
          <p:cNvCxnSpPr>
            <a:stCxn id="356" idx="1"/>
            <a:endCxn id="357" idx="3"/>
          </p:cNvCxnSpPr>
          <p:nvPr/>
        </p:nvCxnSpPr>
        <p:spPr>
          <a:xfrm rot="10800000">
            <a:off x="4424410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4" name="Google Shape;364;p11"/>
          <p:cNvCxnSpPr>
            <a:stCxn id="357" idx="2"/>
            <a:endCxn id="358" idx="0"/>
          </p:cNvCxnSpPr>
          <p:nvPr/>
        </p:nvCxnSpPr>
        <p:spPr>
          <a:xfrm>
            <a:off x="3625106" y="4199893"/>
            <a:ext cx="220740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5" name="Google Shape;365;p11"/>
          <p:cNvSpPr/>
          <p:nvPr/>
        </p:nvSpPr>
        <p:spPr>
          <a:xfrm>
            <a:off x="4651191" y="3230629"/>
            <a:ext cx="2362809" cy="1250899"/>
          </a:xfrm>
          <a:prstGeom prst="ellipse">
            <a:avLst/>
          </a:prstGeom>
          <a:solidFill>
            <a:srgbClr val="FF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a4c797b4f2_0_14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Layup 1 </a:t>
            </a:r>
            <a:r>
              <a:rPr lang="en-US"/>
              <a:t>Boundary Condition 1</a:t>
            </a:r>
            <a:endParaRPr/>
          </a:p>
        </p:txBody>
      </p:sp>
      <p:sp>
        <p:nvSpPr>
          <p:cNvPr id="372" name="Google Shape;372;g1a4c797b4f2_0_14"/>
          <p:cNvSpPr txBox="1"/>
          <p:nvPr>
            <p:ph idx="1" type="body"/>
          </p:nvPr>
        </p:nvSpPr>
        <p:spPr>
          <a:xfrm>
            <a:off x="7395300" y="4994050"/>
            <a:ext cx="4166700" cy="88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All materials survived</a:t>
            </a:r>
            <a:endParaRPr sz="2000"/>
          </a:p>
        </p:txBody>
      </p:sp>
      <p:sp>
        <p:nvSpPr>
          <p:cNvPr id="373" name="Google Shape;373;g1a4c797b4f2_0_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4" name="Google Shape;374;g1a4c797b4f2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475" y="1165225"/>
            <a:ext cx="3968200" cy="297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a4c797b4f2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50" y="1130129"/>
            <a:ext cx="6651725" cy="49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a4c797b4f2_0_14"/>
          <p:cNvSpPr/>
          <p:nvPr/>
        </p:nvSpPr>
        <p:spPr>
          <a:xfrm>
            <a:off x="7395300" y="1441200"/>
            <a:ext cx="764100" cy="263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a4c797b4f2_0_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378" name="Google Shape;378;g1a4c797b4f2_0_14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a4c797b4f2_0_25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Layup 1 Boundary Condition 2</a:t>
            </a:r>
            <a:endParaRPr/>
          </a:p>
        </p:txBody>
      </p:sp>
      <p:sp>
        <p:nvSpPr>
          <p:cNvPr id="385" name="Google Shape;385;g1a4c797b4f2_0_25"/>
          <p:cNvSpPr txBox="1"/>
          <p:nvPr>
            <p:ph idx="1" type="body"/>
          </p:nvPr>
        </p:nvSpPr>
        <p:spPr>
          <a:xfrm>
            <a:off x="7318375" y="4928600"/>
            <a:ext cx="4035300" cy="106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All material survived these boundary conditions.</a:t>
            </a:r>
            <a:endParaRPr sz="2000"/>
          </a:p>
        </p:txBody>
      </p:sp>
      <p:sp>
        <p:nvSpPr>
          <p:cNvPr id="386" name="Google Shape;386;g1a4c797b4f2_0_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7" name="Google Shape;387;g1a4c797b4f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375" y="1425712"/>
            <a:ext cx="4035302" cy="302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a4c797b4f2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215600"/>
            <a:ext cx="6480174" cy="486012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a4c797b4f2_0_25"/>
          <p:cNvSpPr/>
          <p:nvPr/>
        </p:nvSpPr>
        <p:spPr>
          <a:xfrm>
            <a:off x="7530825" y="1646350"/>
            <a:ext cx="611400" cy="276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a4c797b4f2_0_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391" name="Google Shape;391;g1a4c797b4f2_0_25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a4c797b4f2_0_32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Layup 2 </a:t>
            </a:r>
            <a:r>
              <a:rPr lang="en-US"/>
              <a:t>Boundary Condition 1</a:t>
            </a:r>
            <a:endParaRPr/>
          </a:p>
        </p:txBody>
      </p:sp>
      <p:sp>
        <p:nvSpPr>
          <p:cNvPr id="398" name="Google Shape;398;g1a4c797b4f2_0_32"/>
          <p:cNvSpPr txBox="1"/>
          <p:nvPr>
            <p:ph idx="1" type="body"/>
          </p:nvPr>
        </p:nvSpPr>
        <p:spPr>
          <a:xfrm>
            <a:off x="7563113" y="4488263"/>
            <a:ext cx="3336900" cy="145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The outer layer of felt failed</a:t>
            </a:r>
            <a:r>
              <a:rPr lang="en-US" sz="2000"/>
              <a:t> at 346 seconds all other materials survived.</a:t>
            </a:r>
            <a:endParaRPr sz="2000"/>
          </a:p>
        </p:txBody>
      </p:sp>
      <p:sp>
        <p:nvSpPr>
          <p:cNvPr id="399" name="Google Shape;399;g1a4c797b4f2_0_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g1a4c797b4f2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804" y="1130125"/>
            <a:ext cx="3929518" cy="294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a4c797b4f2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6" y="1130125"/>
            <a:ext cx="6428600" cy="482146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a4c797b4f2_0_32"/>
          <p:cNvSpPr/>
          <p:nvPr/>
        </p:nvSpPr>
        <p:spPr>
          <a:xfrm>
            <a:off x="7603025" y="1547350"/>
            <a:ext cx="573000" cy="265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a4c797b4f2_0_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404" name="Google Shape;404;g1a4c797b4f2_0_32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a4c797b4f2_0_39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Layup 2 </a:t>
            </a:r>
            <a:r>
              <a:rPr lang="en-US"/>
              <a:t>Boundary Condition 2</a:t>
            </a:r>
            <a:endParaRPr/>
          </a:p>
        </p:txBody>
      </p:sp>
      <p:sp>
        <p:nvSpPr>
          <p:cNvPr id="411" name="Google Shape;411;g1a4c797b4f2_0_39"/>
          <p:cNvSpPr txBox="1"/>
          <p:nvPr>
            <p:ph idx="1" type="body"/>
          </p:nvPr>
        </p:nvSpPr>
        <p:spPr>
          <a:xfrm>
            <a:off x="7336775" y="4089450"/>
            <a:ext cx="3743400" cy="19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The outer layer of f</a:t>
            </a:r>
            <a:r>
              <a:rPr lang="en-US" sz="2000"/>
              <a:t>elt failed at 346 seconds all other materials survived. 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No amount of additional felt would stop the outer layer from failing.</a:t>
            </a:r>
            <a:endParaRPr sz="2000"/>
          </a:p>
        </p:txBody>
      </p:sp>
      <p:sp>
        <p:nvSpPr>
          <p:cNvPr id="412" name="Google Shape;412;g1a4c797b4f2_0_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Google Shape;413;g1a4c797b4f2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774" y="1130113"/>
            <a:ext cx="3743401" cy="280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a4c797b4f2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2" y="1130125"/>
            <a:ext cx="6498580" cy="48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a4c797b4f2_0_39"/>
          <p:cNvSpPr/>
          <p:nvPr/>
        </p:nvSpPr>
        <p:spPr>
          <a:xfrm>
            <a:off x="7610400" y="1342699"/>
            <a:ext cx="573000" cy="258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a4c797b4f2_0_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417" name="Google Shape;417;g1a4c797b4f2_0_39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838200" y="365125"/>
            <a:ext cx="10515600" cy="764935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/>
              <a:t>Listen</a:t>
            </a:r>
            <a:endParaRPr/>
          </a:p>
        </p:txBody>
      </p:sp>
      <p:sp>
        <p:nvSpPr>
          <p:cNvPr id="114" name="Google Shape;1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115" name="Google Shape;115;p2"/>
          <p:cNvSpPr txBox="1"/>
          <p:nvPr>
            <p:ph idx="11" type="ftr"/>
          </p:nvPr>
        </p:nvSpPr>
        <p:spPr>
          <a:xfrm>
            <a:off x="4038599" y="6372285"/>
            <a:ext cx="44750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116" name="Google Shape;1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2825920" y="2275996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>
            <a:off x="5033411" y="227599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119" name="Google Shape;119;p2"/>
          <p:cNvSpPr/>
          <p:nvPr/>
        </p:nvSpPr>
        <p:spPr>
          <a:xfrm>
            <a:off x="7240902" y="227599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120" name="Google Shape;120;p2"/>
          <p:cNvSpPr/>
          <p:nvPr/>
        </p:nvSpPr>
        <p:spPr>
          <a:xfrm>
            <a:off x="7240902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5033410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122" name="Google Shape;122;p2"/>
          <p:cNvSpPr/>
          <p:nvPr/>
        </p:nvSpPr>
        <p:spPr>
          <a:xfrm>
            <a:off x="5033411" y="474853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123" name="Google Shape;123;p2"/>
          <p:cNvCxnSpPr>
            <a:stCxn id="117" idx="3"/>
            <a:endCxn id="118" idx="1"/>
          </p:cNvCxnSpPr>
          <p:nvPr/>
        </p:nvCxnSpPr>
        <p:spPr>
          <a:xfrm>
            <a:off x="4424291" y="2619811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4" name="Google Shape;124;p2"/>
          <p:cNvCxnSpPr>
            <a:stCxn id="118" idx="3"/>
            <a:endCxn id="119" idx="1"/>
          </p:cNvCxnSpPr>
          <p:nvPr/>
        </p:nvCxnSpPr>
        <p:spPr>
          <a:xfrm>
            <a:off x="6631782" y="261981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" name="Google Shape;125;p2"/>
          <p:cNvCxnSpPr>
            <a:stCxn id="120" idx="1"/>
            <a:endCxn id="121" idx="3"/>
          </p:cNvCxnSpPr>
          <p:nvPr/>
        </p:nvCxnSpPr>
        <p:spPr>
          <a:xfrm rot="10800000">
            <a:off x="6631902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6" name="Google Shape;126;p2"/>
          <p:cNvCxnSpPr>
            <a:stCxn id="121" idx="1"/>
          </p:cNvCxnSpPr>
          <p:nvPr/>
        </p:nvCxnSpPr>
        <p:spPr>
          <a:xfrm rot="10800000">
            <a:off x="4424410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7" name="Google Shape;127;p2"/>
          <p:cNvSpPr/>
          <p:nvPr/>
        </p:nvSpPr>
        <p:spPr>
          <a:xfrm>
            <a:off x="2825920" y="351226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2825920" y="2275996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5033411" y="227599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130" name="Google Shape;130;p2"/>
          <p:cNvSpPr/>
          <p:nvPr/>
        </p:nvSpPr>
        <p:spPr>
          <a:xfrm>
            <a:off x="7240902" y="2275994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131" name="Google Shape;131;p2"/>
          <p:cNvSpPr/>
          <p:nvPr/>
        </p:nvSpPr>
        <p:spPr>
          <a:xfrm>
            <a:off x="7240902" y="351226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5033410" y="351226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133" name="Google Shape;133;p2"/>
          <p:cNvSpPr/>
          <p:nvPr/>
        </p:nvSpPr>
        <p:spPr>
          <a:xfrm>
            <a:off x="2825920" y="3512264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134" name="Google Shape;134;p2"/>
          <p:cNvSpPr/>
          <p:nvPr/>
        </p:nvSpPr>
        <p:spPr>
          <a:xfrm>
            <a:off x="5033411" y="474853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135" name="Google Shape;135;p2"/>
          <p:cNvCxnSpPr>
            <a:stCxn id="128" idx="3"/>
            <a:endCxn id="129" idx="1"/>
          </p:cNvCxnSpPr>
          <p:nvPr/>
        </p:nvCxnSpPr>
        <p:spPr>
          <a:xfrm>
            <a:off x="4424320" y="2619796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" name="Google Shape;136;p2"/>
          <p:cNvCxnSpPr>
            <a:stCxn id="129" idx="3"/>
            <a:endCxn id="130" idx="1"/>
          </p:cNvCxnSpPr>
          <p:nvPr/>
        </p:nvCxnSpPr>
        <p:spPr>
          <a:xfrm>
            <a:off x="6631811" y="261979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7" name="Google Shape;137;p2"/>
          <p:cNvCxnSpPr>
            <a:stCxn id="130" idx="2"/>
            <a:endCxn id="131" idx="0"/>
          </p:cNvCxnSpPr>
          <p:nvPr/>
        </p:nvCxnSpPr>
        <p:spPr>
          <a:xfrm>
            <a:off x="8040102" y="2963594"/>
            <a:ext cx="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" name="Google Shape;138;p2"/>
          <p:cNvCxnSpPr>
            <a:stCxn id="131" idx="1"/>
            <a:endCxn id="132" idx="3"/>
          </p:cNvCxnSpPr>
          <p:nvPr/>
        </p:nvCxnSpPr>
        <p:spPr>
          <a:xfrm rot="10800000">
            <a:off x="6631902" y="385606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9" name="Google Shape;139;p2"/>
          <p:cNvCxnSpPr>
            <a:stCxn id="132" idx="1"/>
            <a:endCxn id="133" idx="3"/>
          </p:cNvCxnSpPr>
          <p:nvPr/>
        </p:nvCxnSpPr>
        <p:spPr>
          <a:xfrm rot="10800000">
            <a:off x="4424410" y="385606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0" name="Google Shape;140;p2"/>
          <p:cNvCxnSpPr>
            <a:stCxn id="133" idx="2"/>
            <a:endCxn id="134" idx="0"/>
          </p:cNvCxnSpPr>
          <p:nvPr/>
        </p:nvCxnSpPr>
        <p:spPr>
          <a:xfrm>
            <a:off x="3625120" y="4199864"/>
            <a:ext cx="220740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1" name="Google Shape;141;p2"/>
          <p:cNvSpPr/>
          <p:nvPr/>
        </p:nvSpPr>
        <p:spPr>
          <a:xfrm>
            <a:off x="2443730" y="1994305"/>
            <a:ext cx="2362800" cy="1251000"/>
          </a:xfrm>
          <a:prstGeom prst="ellipse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c797b4f2_0_46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Layup 3 </a:t>
            </a:r>
            <a:r>
              <a:rPr lang="en-US"/>
              <a:t>Boundary Condition 1</a:t>
            </a:r>
            <a:endParaRPr/>
          </a:p>
        </p:txBody>
      </p:sp>
      <p:sp>
        <p:nvSpPr>
          <p:cNvPr id="424" name="Google Shape;424;g1a4c797b4f2_0_46"/>
          <p:cNvSpPr txBox="1"/>
          <p:nvPr>
            <p:ph idx="1" type="body"/>
          </p:nvPr>
        </p:nvSpPr>
        <p:spPr>
          <a:xfrm>
            <a:off x="7452950" y="4768225"/>
            <a:ext cx="3510600" cy="115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The outer layer of f</a:t>
            </a:r>
            <a:r>
              <a:rPr lang="en-US" sz="2000"/>
              <a:t>elt failed at 540 seconds, all other materials survived.</a:t>
            </a:r>
            <a:endParaRPr sz="2000"/>
          </a:p>
        </p:txBody>
      </p:sp>
      <p:sp>
        <p:nvSpPr>
          <p:cNvPr id="425" name="Google Shape;425;g1a4c797b4f2_0_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g1a4c797b4f2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850" y="1388887"/>
            <a:ext cx="4160799" cy="312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a4c797b4f2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11" y="1130125"/>
            <a:ext cx="6289638" cy="471723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a4c797b4f2_0_46"/>
          <p:cNvSpPr/>
          <p:nvPr/>
        </p:nvSpPr>
        <p:spPr>
          <a:xfrm>
            <a:off x="7280150" y="1758800"/>
            <a:ext cx="733800" cy="275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a4c797b4f2_0_4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430" name="Google Shape;430;g1a4c797b4f2_0_46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a4c797b4f2_0_53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Layup 3 </a:t>
            </a:r>
            <a:r>
              <a:rPr lang="en-US"/>
              <a:t>Boundary Condition 2</a:t>
            </a:r>
            <a:endParaRPr/>
          </a:p>
        </p:txBody>
      </p:sp>
      <p:sp>
        <p:nvSpPr>
          <p:cNvPr id="437" name="Google Shape;437;g1a4c797b4f2_0_53"/>
          <p:cNvSpPr txBox="1"/>
          <p:nvPr>
            <p:ph idx="1" type="body"/>
          </p:nvPr>
        </p:nvSpPr>
        <p:spPr>
          <a:xfrm>
            <a:off x="7189213" y="4313838"/>
            <a:ext cx="3425100" cy="175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The outer layer of f</a:t>
            </a:r>
            <a:r>
              <a:rPr lang="en-US" sz="2000"/>
              <a:t>elt failed at 540 seconds, all other materials survived. No amount of additional felt would stop the outer layer from failing.</a:t>
            </a:r>
            <a:endParaRPr sz="2000"/>
          </a:p>
        </p:txBody>
      </p:sp>
      <p:sp>
        <p:nvSpPr>
          <p:cNvPr id="438" name="Google Shape;438;g1a4c797b4f2_0_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g1a4c797b4f2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300" y="1413825"/>
            <a:ext cx="3660923" cy="27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a4c797b4f2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06" y="1282525"/>
            <a:ext cx="6392637" cy="479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a4c797b4f2_0_53"/>
          <p:cNvSpPr/>
          <p:nvPr/>
        </p:nvSpPr>
        <p:spPr>
          <a:xfrm>
            <a:off x="7251100" y="1577125"/>
            <a:ext cx="573000" cy="245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a4c797b4f2_0_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443" name="Google Shape;443;g1a4c797b4f2_0_53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a4c797b4f2_0_65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Layup 4 </a:t>
            </a:r>
            <a:r>
              <a:rPr lang="en-US"/>
              <a:t>Boundary Condition 1</a:t>
            </a:r>
            <a:endParaRPr/>
          </a:p>
        </p:txBody>
      </p:sp>
      <p:sp>
        <p:nvSpPr>
          <p:cNvPr id="450" name="Google Shape;450;g1a4c797b4f2_0_65"/>
          <p:cNvSpPr txBox="1"/>
          <p:nvPr>
            <p:ph idx="1" type="body"/>
          </p:nvPr>
        </p:nvSpPr>
        <p:spPr>
          <a:xfrm>
            <a:off x="7292275" y="5124913"/>
            <a:ext cx="4061400" cy="59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Epoxy failed at t = 178 seconds.</a:t>
            </a:r>
            <a:endParaRPr sz="2000"/>
          </a:p>
        </p:txBody>
      </p:sp>
      <p:sp>
        <p:nvSpPr>
          <p:cNvPr id="451" name="Google Shape;451;g1a4c797b4f2_0_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g1a4c797b4f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275" y="1405975"/>
            <a:ext cx="4292623" cy="32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a4c797b4f2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5" y="1222075"/>
            <a:ext cx="6454077" cy="4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a4c797b4f2_0_65"/>
          <p:cNvSpPr/>
          <p:nvPr/>
        </p:nvSpPr>
        <p:spPr>
          <a:xfrm>
            <a:off x="7516675" y="1708874"/>
            <a:ext cx="731700" cy="277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a4c797b4f2_0_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456" name="Google Shape;456;g1a4c797b4f2_0_65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a4c797b4f2_0_72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Layup 4 </a:t>
            </a:r>
            <a:r>
              <a:rPr lang="en-US"/>
              <a:t>Boundary Condition 2 No Added Felt</a:t>
            </a:r>
            <a:endParaRPr/>
          </a:p>
        </p:txBody>
      </p:sp>
      <p:sp>
        <p:nvSpPr>
          <p:cNvPr id="463" name="Google Shape;463;g1a4c797b4f2_0_72"/>
          <p:cNvSpPr txBox="1"/>
          <p:nvPr>
            <p:ph idx="1" type="body"/>
          </p:nvPr>
        </p:nvSpPr>
        <p:spPr>
          <a:xfrm>
            <a:off x="6953425" y="4876700"/>
            <a:ext cx="4326000" cy="69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EEpoxy failed at t = 178 seconds.</a:t>
            </a:r>
            <a:endParaRPr sz="2000"/>
          </a:p>
        </p:txBody>
      </p:sp>
      <p:sp>
        <p:nvSpPr>
          <p:cNvPr id="464" name="Google Shape;464;g1a4c797b4f2_0_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5" name="Google Shape;465;g1a4c797b4f2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426" y="1533352"/>
            <a:ext cx="3866849" cy="29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a4c797b4f2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11" y="1195175"/>
            <a:ext cx="6345887" cy="475942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a4c797b4f2_0_72"/>
          <p:cNvSpPr/>
          <p:nvPr/>
        </p:nvSpPr>
        <p:spPr>
          <a:xfrm>
            <a:off x="7133675" y="1750100"/>
            <a:ext cx="573000" cy="246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a4c797b4f2_0_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469" name="Google Shape;469;g1a4c797b4f2_0_72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a4c797b4f2_0_79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Layup 4 </a:t>
            </a:r>
            <a:r>
              <a:rPr lang="en-US"/>
              <a:t>Boundary Condition 2 Additional Felt</a:t>
            </a:r>
            <a:endParaRPr/>
          </a:p>
        </p:txBody>
      </p:sp>
      <p:sp>
        <p:nvSpPr>
          <p:cNvPr id="476" name="Google Shape;476;g1a4c797b4f2_0_79"/>
          <p:cNvSpPr txBox="1"/>
          <p:nvPr>
            <p:ph idx="1" type="body"/>
          </p:nvPr>
        </p:nvSpPr>
        <p:spPr>
          <a:xfrm>
            <a:off x="7029825" y="4436375"/>
            <a:ext cx="4094400" cy="154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The addition of 0.01155m (1.155 cm) of felt was sufficient to keep all materials, besides the outer felt layer, from failing during the 20 minute interval.</a:t>
            </a:r>
            <a:endParaRPr sz="2000"/>
          </a:p>
        </p:txBody>
      </p:sp>
      <p:pic>
        <p:nvPicPr>
          <p:cNvPr id="477" name="Google Shape;477;g1a4c797b4f2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438" y="1393550"/>
            <a:ext cx="3705876" cy="27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a4c797b4f2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09" y="1134588"/>
            <a:ext cx="6478817" cy="48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1a4c797b4f2_0_79"/>
          <p:cNvSpPr/>
          <p:nvPr/>
        </p:nvSpPr>
        <p:spPr>
          <a:xfrm>
            <a:off x="7463900" y="1730250"/>
            <a:ext cx="573000" cy="228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a4c797b4f2_0_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481" name="Google Shape;481;g1a4c797b4f2_0_79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a4c797b4f2_0_236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 Feature: Visualization</a:t>
            </a:r>
            <a:endParaRPr/>
          </a:p>
        </p:txBody>
      </p:sp>
      <p:sp>
        <p:nvSpPr>
          <p:cNvPr id="488" name="Google Shape;488;g1a4c797b4f2_0_236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2000"/>
              <a:t>Layup 1, BC = 1 / 2, (10th layer, t = 1200 by default)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a4c797b4f2_0_2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" name="Google Shape;490;g1a4c797b4f2_0_2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491" name="Google Shape;491;g1a4c797b4f2_0_236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pic>
        <p:nvPicPr>
          <p:cNvPr id="492" name="Google Shape;492;g1a4c797b4f2_0_236"/>
          <p:cNvPicPr preferRelativeResize="0"/>
          <p:nvPr/>
        </p:nvPicPr>
        <p:blipFill rotWithShape="1">
          <a:blip r:embed="rId3">
            <a:alphaModFix/>
          </a:blip>
          <a:srcRect b="17217" l="7886" r="43787" t="10622"/>
          <a:stretch/>
        </p:blipFill>
        <p:spPr>
          <a:xfrm>
            <a:off x="838200" y="2064325"/>
            <a:ext cx="5145648" cy="40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1a4c797b4f2_0_236"/>
          <p:cNvPicPr preferRelativeResize="0"/>
          <p:nvPr/>
        </p:nvPicPr>
        <p:blipFill rotWithShape="1">
          <a:blip r:embed="rId4">
            <a:alphaModFix/>
          </a:blip>
          <a:srcRect b="13552" l="10585" r="41881" t="17267"/>
          <a:stretch/>
        </p:blipFill>
        <p:spPr>
          <a:xfrm>
            <a:off x="6286725" y="2004225"/>
            <a:ext cx="5067077" cy="41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"/>
          <p:cNvSpPr txBox="1"/>
          <p:nvPr>
            <p:ph type="title"/>
          </p:nvPr>
        </p:nvSpPr>
        <p:spPr>
          <a:xfrm>
            <a:off x="838200" y="365125"/>
            <a:ext cx="10515600" cy="764935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/>
              <a:t>Implement</a:t>
            </a:r>
            <a:endParaRPr/>
          </a:p>
        </p:txBody>
      </p:sp>
      <p:sp>
        <p:nvSpPr>
          <p:cNvPr id="499" name="Google Shape;49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3"/>
          <p:cNvSpPr txBox="1"/>
          <p:nvPr>
            <p:ph idx="11" type="ftr"/>
          </p:nvPr>
        </p:nvSpPr>
        <p:spPr>
          <a:xfrm>
            <a:off x="4038599" y="6372285"/>
            <a:ext cx="44750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501" name="Google Shape;50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13"/>
          <p:cNvSpPr/>
          <p:nvPr/>
        </p:nvSpPr>
        <p:spPr>
          <a:xfrm>
            <a:off x="2825920" y="2275996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503" name="Google Shape;503;p13"/>
          <p:cNvSpPr/>
          <p:nvPr/>
        </p:nvSpPr>
        <p:spPr>
          <a:xfrm>
            <a:off x="5033411" y="227599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504" name="Google Shape;504;p13"/>
          <p:cNvSpPr/>
          <p:nvPr/>
        </p:nvSpPr>
        <p:spPr>
          <a:xfrm>
            <a:off x="7240902" y="227599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505" name="Google Shape;505;p13"/>
          <p:cNvSpPr/>
          <p:nvPr/>
        </p:nvSpPr>
        <p:spPr>
          <a:xfrm>
            <a:off x="7240902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506" name="Google Shape;506;p13"/>
          <p:cNvSpPr/>
          <p:nvPr/>
        </p:nvSpPr>
        <p:spPr>
          <a:xfrm>
            <a:off x="5033410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507" name="Google Shape;507;p13"/>
          <p:cNvSpPr/>
          <p:nvPr/>
        </p:nvSpPr>
        <p:spPr>
          <a:xfrm>
            <a:off x="2825920" y="351226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508" name="Google Shape;508;p13"/>
          <p:cNvSpPr/>
          <p:nvPr/>
        </p:nvSpPr>
        <p:spPr>
          <a:xfrm>
            <a:off x="5033411" y="474853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509" name="Google Shape;509;p13"/>
          <p:cNvCxnSpPr>
            <a:stCxn id="502" idx="3"/>
            <a:endCxn id="503" idx="1"/>
          </p:cNvCxnSpPr>
          <p:nvPr/>
        </p:nvCxnSpPr>
        <p:spPr>
          <a:xfrm>
            <a:off x="4424291" y="2619811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0" name="Google Shape;510;p13"/>
          <p:cNvCxnSpPr>
            <a:stCxn id="503" idx="3"/>
            <a:endCxn id="504" idx="1"/>
          </p:cNvCxnSpPr>
          <p:nvPr/>
        </p:nvCxnSpPr>
        <p:spPr>
          <a:xfrm>
            <a:off x="6631782" y="261981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1" name="Google Shape;511;p13"/>
          <p:cNvCxnSpPr>
            <a:stCxn id="504" idx="2"/>
            <a:endCxn id="505" idx="0"/>
          </p:cNvCxnSpPr>
          <p:nvPr/>
        </p:nvCxnSpPr>
        <p:spPr>
          <a:xfrm>
            <a:off x="8040088" y="2963623"/>
            <a:ext cx="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2" name="Google Shape;512;p13"/>
          <p:cNvCxnSpPr>
            <a:stCxn id="505" idx="1"/>
            <a:endCxn id="506" idx="3"/>
          </p:cNvCxnSpPr>
          <p:nvPr/>
        </p:nvCxnSpPr>
        <p:spPr>
          <a:xfrm rot="10800000">
            <a:off x="6631902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3" name="Google Shape;513;p13"/>
          <p:cNvCxnSpPr>
            <a:stCxn id="506" idx="1"/>
            <a:endCxn id="507" idx="3"/>
          </p:cNvCxnSpPr>
          <p:nvPr/>
        </p:nvCxnSpPr>
        <p:spPr>
          <a:xfrm rot="10800000">
            <a:off x="4424410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4" name="Google Shape;514;p13"/>
          <p:cNvCxnSpPr>
            <a:stCxn id="507" idx="2"/>
            <a:endCxn id="508" idx="0"/>
          </p:cNvCxnSpPr>
          <p:nvPr/>
        </p:nvCxnSpPr>
        <p:spPr>
          <a:xfrm>
            <a:off x="3625106" y="4199893"/>
            <a:ext cx="220740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15" name="Google Shape;515;p13"/>
          <p:cNvSpPr/>
          <p:nvPr/>
        </p:nvSpPr>
        <p:spPr>
          <a:xfrm>
            <a:off x="2443700" y="3199735"/>
            <a:ext cx="2362809" cy="1250899"/>
          </a:xfrm>
          <a:prstGeom prst="ellipse">
            <a:avLst/>
          </a:prstGeom>
          <a:solidFill>
            <a:srgbClr val="FF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a4c797b4f2_0_321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Features</a:t>
            </a:r>
            <a:endParaRPr/>
          </a:p>
        </p:txBody>
      </p:sp>
      <p:sp>
        <p:nvSpPr>
          <p:cNvPr id="522" name="Google Shape;522;g1a4c797b4f2_0_321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Using a namespace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allowed for use of global variables and functions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Using global variables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allowed for multiple functions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easier debugging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Naming convention for functions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Action_Changed variable()</a:t>
            </a:r>
            <a:endParaRPr/>
          </a:p>
        </p:txBody>
      </p:sp>
      <p:sp>
        <p:nvSpPr>
          <p:cNvPr id="523" name="Google Shape;523;g1a4c797b4f2_0_3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g1a4c797b4f2_0_3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1a4c797b4f2_0_321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a4c797b4f2_0_337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Modularity</a:t>
            </a:r>
            <a:endParaRPr/>
          </a:p>
        </p:txBody>
      </p:sp>
      <p:sp>
        <p:nvSpPr>
          <p:cNvPr id="532" name="Google Shape;532;g1a4c797b4f2_0_337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Three </a:t>
            </a:r>
            <a:r>
              <a:rPr lang="en-US" sz="2500"/>
              <a:t>separate</a:t>
            </a:r>
            <a:r>
              <a:rPr lang="en-US" sz="2500"/>
              <a:t> cpp files for different functionality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5163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setup.cpp</a:t>
            </a:r>
            <a:endParaRPr sz="2500"/>
          </a:p>
          <a:p>
            <a:pPr indent="-35163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500"/>
              <a:t>sets up solver parameters </a:t>
            </a:r>
            <a:endParaRPr sz="25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data.cpp</a:t>
            </a:r>
            <a:endParaRPr sz="2500"/>
          </a:p>
          <a:p>
            <a:pPr indent="-35163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500"/>
              <a:t>handles data coming in and out of the solver</a:t>
            </a:r>
            <a:endParaRPr sz="25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solver.cpp</a:t>
            </a:r>
            <a:endParaRPr sz="2500"/>
          </a:p>
          <a:p>
            <a:pPr indent="-35163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500"/>
              <a:t>handles matrix operations and saving temperature values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Separate python files for plotting</a:t>
            </a:r>
            <a:endParaRPr sz="2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5163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plot.py</a:t>
            </a:r>
            <a:endParaRPr sz="2500"/>
          </a:p>
          <a:p>
            <a:pPr indent="-35163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500"/>
              <a:t>plots multiple time steps over the diameter</a:t>
            </a:r>
            <a:endParaRPr sz="2500"/>
          </a:p>
          <a:p>
            <a:pPr indent="-35163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visualization</a:t>
            </a:r>
            <a:endParaRPr sz="2500"/>
          </a:p>
          <a:p>
            <a:pPr indent="-35163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500"/>
              <a:t>created a three dimensional figure</a:t>
            </a:r>
            <a:endParaRPr sz="2500"/>
          </a:p>
        </p:txBody>
      </p:sp>
      <p:sp>
        <p:nvSpPr>
          <p:cNvPr id="533" name="Google Shape;533;g1a4c797b4f2_0_3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g1a4c797b4f2_0_33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a4c797b4f2_0_337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a4c797b4f2_0_300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541" name="Google Shape;541;g1a4c797b4f2_0_30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a4c797b4f2_0_300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543" name="Google Shape;543;g1a4c797b4f2_0_30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g1a4c797b4f2_0_300"/>
          <p:cNvSpPr/>
          <p:nvPr/>
        </p:nvSpPr>
        <p:spPr>
          <a:xfrm>
            <a:off x="2825920" y="2275996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545" name="Google Shape;545;g1a4c797b4f2_0_300"/>
          <p:cNvSpPr/>
          <p:nvPr/>
        </p:nvSpPr>
        <p:spPr>
          <a:xfrm>
            <a:off x="5033411" y="227599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546" name="Google Shape;546;g1a4c797b4f2_0_300"/>
          <p:cNvSpPr/>
          <p:nvPr/>
        </p:nvSpPr>
        <p:spPr>
          <a:xfrm>
            <a:off x="7240902" y="2275994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547" name="Google Shape;547;g1a4c797b4f2_0_300"/>
          <p:cNvSpPr/>
          <p:nvPr/>
        </p:nvSpPr>
        <p:spPr>
          <a:xfrm>
            <a:off x="7240902" y="351226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548" name="Google Shape;548;g1a4c797b4f2_0_300"/>
          <p:cNvSpPr/>
          <p:nvPr/>
        </p:nvSpPr>
        <p:spPr>
          <a:xfrm>
            <a:off x="5033410" y="351226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549" name="Google Shape;549;g1a4c797b4f2_0_300"/>
          <p:cNvSpPr/>
          <p:nvPr/>
        </p:nvSpPr>
        <p:spPr>
          <a:xfrm>
            <a:off x="2825920" y="3512264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550" name="Google Shape;550;g1a4c797b4f2_0_300"/>
          <p:cNvSpPr/>
          <p:nvPr/>
        </p:nvSpPr>
        <p:spPr>
          <a:xfrm>
            <a:off x="5033411" y="474853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551" name="Google Shape;551;g1a4c797b4f2_0_300"/>
          <p:cNvCxnSpPr>
            <a:stCxn id="544" idx="3"/>
            <a:endCxn id="545" idx="1"/>
          </p:cNvCxnSpPr>
          <p:nvPr/>
        </p:nvCxnSpPr>
        <p:spPr>
          <a:xfrm>
            <a:off x="4424320" y="2619796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2" name="Google Shape;552;g1a4c797b4f2_0_300"/>
          <p:cNvCxnSpPr>
            <a:stCxn id="545" idx="3"/>
            <a:endCxn id="546" idx="1"/>
          </p:cNvCxnSpPr>
          <p:nvPr/>
        </p:nvCxnSpPr>
        <p:spPr>
          <a:xfrm>
            <a:off x="6631811" y="261979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g1a4c797b4f2_0_300"/>
          <p:cNvCxnSpPr>
            <a:stCxn id="546" idx="2"/>
            <a:endCxn id="547" idx="0"/>
          </p:cNvCxnSpPr>
          <p:nvPr/>
        </p:nvCxnSpPr>
        <p:spPr>
          <a:xfrm>
            <a:off x="8040102" y="2963594"/>
            <a:ext cx="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g1a4c797b4f2_0_300"/>
          <p:cNvCxnSpPr>
            <a:stCxn id="547" idx="1"/>
            <a:endCxn id="548" idx="3"/>
          </p:cNvCxnSpPr>
          <p:nvPr/>
        </p:nvCxnSpPr>
        <p:spPr>
          <a:xfrm rot="10800000">
            <a:off x="6631902" y="385606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g1a4c797b4f2_0_300"/>
          <p:cNvCxnSpPr>
            <a:stCxn id="548" idx="1"/>
            <a:endCxn id="549" idx="3"/>
          </p:cNvCxnSpPr>
          <p:nvPr/>
        </p:nvCxnSpPr>
        <p:spPr>
          <a:xfrm rot="10800000">
            <a:off x="4424410" y="385606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6" name="Google Shape;556;g1a4c797b4f2_0_300"/>
          <p:cNvCxnSpPr>
            <a:stCxn id="549" idx="2"/>
            <a:endCxn id="550" idx="0"/>
          </p:cNvCxnSpPr>
          <p:nvPr/>
        </p:nvCxnSpPr>
        <p:spPr>
          <a:xfrm>
            <a:off x="3625120" y="4199864"/>
            <a:ext cx="220740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7" name="Google Shape;557;g1a4c797b4f2_0_300"/>
          <p:cNvSpPr/>
          <p:nvPr/>
        </p:nvSpPr>
        <p:spPr>
          <a:xfrm>
            <a:off x="4651200" y="4488685"/>
            <a:ext cx="2362800" cy="1251000"/>
          </a:xfrm>
          <a:prstGeom prst="ellipse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4c797b4f2_14_0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Listen</a:t>
            </a:r>
            <a:endParaRPr/>
          </a:p>
        </p:txBody>
      </p:sp>
      <p:sp>
        <p:nvSpPr>
          <p:cNvPr id="148" name="Google Shape;148;g1a4c797b4f2_14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g1a4c797b4f2_1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000" y="1344450"/>
            <a:ext cx="5570800" cy="9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a4c797b4f2_1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551" y="2944450"/>
            <a:ext cx="6391437" cy="9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a4c797b4f2_1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275" y="2054175"/>
            <a:ext cx="3417050" cy="22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a4c797b4f2_1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6029" y="1279438"/>
            <a:ext cx="3035550" cy="6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a4c797b4f2_1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078562"/>
            <a:ext cx="11887200" cy="522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a4c797b4f2_14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155" name="Google Shape;155;g1a4c797b4f2_14_0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a4e835cf47_0_14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Runtime</a:t>
            </a:r>
            <a:endParaRPr/>
          </a:p>
        </p:txBody>
      </p:sp>
      <p:sp>
        <p:nvSpPr>
          <p:cNvPr id="564" name="Google Shape;564;g1a4e835cf47_0_14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Average runtime per time step increases linearly with an increase in the number of steps across the radius.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a4e835cf47_0_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6" name="Google Shape;566;g1a4e835cf47_0_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567" name="Google Shape;567;g1a4e835cf47_0_14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pic>
        <p:nvPicPr>
          <p:cNvPr id="568" name="Google Shape;568;g1a4e835cf47_0_14" title="Chart"/>
          <p:cNvPicPr preferRelativeResize="0"/>
          <p:nvPr/>
        </p:nvPicPr>
        <p:blipFill rotWithShape="1">
          <a:blip r:embed="rId3">
            <a:alphaModFix/>
          </a:blip>
          <a:srcRect b="4951" l="0" r="0" t="0"/>
          <a:stretch/>
        </p:blipFill>
        <p:spPr>
          <a:xfrm>
            <a:off x="2843700" y="2299725"/>
            <a:ext cx="6504600" cy="38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 txBox="1"/>
          <p:nvPr>
            <p:ph idx="11" type="ftr"/>
          </p:nvPr>
        </p:nvSpPr>
        <p:spPr>
          <a:xfrm>
            <a:off x="4038600" y="6311900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574" name="Google Shape;57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75" name="Google Shape;575;p22"/>
          <p:cNvGrpSpPr/>
          <p:nvPr/>
        </p:nvGrpSpPr>
        <p:grpSpPr>
          <a:xfrm>
            <a:off x="810740" y="3571542"/>
            <a:ext cx="7159750" cy="1103400"/>
            <a:chOff x="2377822" y="2758267"/>
            <a:chExt cx="7159750" cy="1103400"/>
          </a:xfrm>
        </p:grpSpPr>
        <p:sp>
          <p:nvSpPr>
            <p:cNvPr id="576" name="Google Shape;576;p22"/>
            <p:cNvSpPr/>
            <p:nvPr/>
          </p:nvSpPr>
          <p:spPr>
            <a:xfrm rot="5400000">
              <a:off x="8507604" y="2831698"/>
              <a:ext cx="1079284" cy="980653"/>
            </a:xfrm>
            <a:prstGeom prst="rtTriangle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grpSp>
          <p:nvGrpSpPr>
            <p:cNvPr id="577" name="Google Shape;577;p22"/>
            <p:cNvGrpSpPr/>
            <p:nvPr/>
          </p:nvGrpSpPr>
          <p:grpSpPr>
            <a:xfrm>
              <a:off x="2377822" y="2758267"/>
              <a:ext cx="6179100" cy="1085913"/>
              <a:chOff x="825406" y="1546601"/>
              <a:chExt cx="6179100" cy="1085913"/>
            </a:xfrm>
          </p:grpSpPr>
          <p:sp>
            <p:nvSpPr>
              <p:cNvPr id="578" name="Google Shape;578;p22"/>
              <p:cNvSpPr/>
              <p:nvPr/>
            </p:nvSpPr>
            <p:spPr>
              <a:xfrm>
                <a:off x="871125" y="1553231"/>
                <a:ext cx="6133381" cy="1079283"/>
              </a:xfrm>
              <a:prstGeom prst="rect">
                <a:avLst/>
              </a:prstGeom>
              <a:solidFill>
                <a:schemeClr val="dk1"/>
              </a:solidFill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00" u="none" cap="none" strike="noStrike">
                    <a:solidFill>
                      <a:schemeClr val="lt1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Thank you!</a:t>
                </a:r>
                <a:endParaRPr/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>
                <a:off x="825406" y="1546601"/>
                <a:ext cx="45719" cy="1079283"/>
              </a:xfrm>
              <a:prstGeom prst="rect">
                <a:avLst/>
              </a:prstGeom>
              <a:solidFill>
                <a:schemeClr val="accent5"/>
              </a:solidFill>
              <a:ln cap="flat" cmpd="sng" w="127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endParaRPr>
              </a:p>
            </p:txBody>
          </p:sp>
        </p:grpSp>
      </p:grpSp>
      <p:sp>
        <p:nvSpPr>
          <p:cNvPr id="580" name="Google Shape;58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December 4, 2022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a4c797b4f2_0_124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Citations</a:t>
            </a:r>
            <a:endParaRPr/>
          </a:p>
        </p:txBody>
      </p:sp>
      <p:sp>
        <p:nvSpPr>
          <p:cNvPr id="587" name="Google Shape;587;g1a4c797b4f2_0_124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304 stainless steel. (n.d.). Retrieved November 5, 2022, from https://www.matweb.com/search/DataSheet.aspx?MatGUID=abc4415b0f8b490387e3c922237098da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Aluminum, AL. (n.d.). Retrieved December 4, 2022, from https://www.matweb.com/search/datasheet.aspx?bassnum=AMEAL00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Carbon and Graphite Felt Properties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graphite-eng.com. (1997, September 16). Retrieved November 18, 2022, from https://www.graphite-eng.com/uploads/downloads/carbon_and_graphite_felt.pdf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density of aluminium and its alloys - thyssenkrupp materials (UK)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Materials UK. (n.d.). Retrieved December 4, 2022, from https://www.thyssenkrupp-materials.co.uk/density-of-aluminium.html#:~:text=The%20density%20of%20aluminium%20is,m3%20and%202%2C810kg%2Fm3.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DragonPlate. (n.d.). </a:t>
            </a: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Dragonplate: Engineered carbon fiber composite sheets, tubes and structural components: Made in USA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Dragon Plate. Retrieved November 5, 2022, from https://dragonplate.com/carbon-fiber-thermal-conductivity-and-the-coefficient-of-thermal-expansion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 capacities for some select substances. (n.d.). Retrieved November 18, 2022, from https://gchem.cm.utexas.edu/data/section2.php?target=heat-capacities.php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temperature felts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Final Advanced Materials. (n.d.). Retrieved December 3, 2022, from https://www.final-materials.com/gb/308-high-temperature-felts-and-blankets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Instruments, F. F. P., Inc., F. T. E. S. C. A. N. U. S. A., Spectroscopy, F. R. plc-, Inc., F. G., Technologies, F. S., Scientific, F. H. O. R. I. B. A., &amp; PLC, F. A. P. (2022, December 2). </a:t>
            </a: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Properties: Stainless steel - grade 304 (UNS S30400)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AZoM.com. Retrieved December 3, 2022, from https://www.azom.com/properties.aspx?ArticleID=965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Kirova, E. M., &amp; Pisarev, V. v. (2019). The glass transition criteria for aluminum-copper melt. </a:t>
            </a: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Physics: Conference Series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https://doi.org/10.1088/1742-6596/1147/1/012014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Metallic materials - all Seals Inc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(n.d.). Retrieved November 5, 2022, from https://allsealsinc.com/teadit/TypicalMetalProperties.pdf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Online Materials Information Resource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MatWeb. (n.d.). Retrieved November 5, 2022, from https://www.matweb.com/search/datasheet.aspx?matguid=39e40851fc164b6c9bda29d798bf3726&amp;ckck=1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Online Materials Information Resource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Overview of materials for epoxy adhesive. (n.d.). Retrieved November 5, 2022, from https://www.matweb.com/search/datasheet_print.aspx?matguid=c1ec1ad603c74f628578663aaf44f261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Online Materials Information Resource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Overview of materials for epoxy cure resin. (n.d.). Retrieved November 5, 2022, from https://www.matweb.com/search/datasheet_print.aspx?matguid=956da5edc80f4c62a72c15ca2b923494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Pure Silica Felts 1200°C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Final Advanced Materials. (n.d.). Retrieved December 3, 2022, from https://www.final-materials.com/gb/309-ultra-pure-silica-felts-1200c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a4c797b4f2_0_1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9" name="Google Shape;589;g1a4c797b4f2_0_1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590" name="Google Shape;590;g1a4c797b4f2_0_124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a4c797b4f2_0_110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 Thomas Algorithm </a:t>
            </a:r>
            <a:endParaRPr/>
          </a:p>
        </p:txBody>
      </p:sp>
      <p:sp>
        <p:nvSpPr>
          <p:cNvPr id="597" name="Google Shape;597;g1a4c797b4f2_0_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98" name="Google Shape;598;g1a4c797b4f2_0_110"/>
          <p:cNvGraphicFramePr/>
          <p:nvPr/>
        </p:nvGraphicFramePr>
        <p:xfrm>
          <a:off x="952500" y="13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{F2CA3ABD-77D0-45B1-B796-6F82C0361358}</a:tableStyleId>
              </a:tblPr>
              <a:tblGrid>
                <a:gridCol w="5143500"/>
                <a:gridCol w="5143500"/>
              </a:tblGrid>
              <a:tr h="370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00"/>
                        <a:t>Matrix Update</a:t>
                      </a:r>
                      <a:endParaRPr b="1" sz="2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9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Start at the second row</a:t>
                      </a:r>
                      <a:endParaRPr sz="22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ratio = A[i][0] / A[i - 1][1]</a:t>
                      </a:r>
                      <a:endParaRPr sz="22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A[i][1] = A[i][1] - ratio*A[i-1][2]</a:t>
                      </a:r>
                      <a:endParaRPr sz="22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B[i] = B[i] - ratio*B[i - 1]</a:t>
                      </a:r>
                      <a:endParaRPr sz="22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iterate i forward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/>
                        <a:t>Backwards Solving</a:t>
                      </a:r>
                      <a:endParaRPr b="1" sz="2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8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Start at the last B value</a:t>
                      </a:r>
                      <a:endParaRPr sz="22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T[n - 1] = B[n - 1]/A[n - 1][1]</a:t>
                      </a:r>
                      <a:endParaRPr sz="22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Begin Loop</a:t>
                      </a:r>
                      <a:endParaRPr sz="22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T[i] = (B[i] - A[i][2]*T[i + 1]) / A[i][1]</a:t>
                      </a:r>
                      <a:endParaRPr sz="2200"/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iterate i backwards</a:t>
                      </a:r>
                      <a:endParaRPr b="1" sz="2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99" name="Google Shape;599;g1a4c797b4f2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975" y="5048925"/>
            <a:ext cx="33813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a4c797b4f2_0_1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601" name="Google Shape;601;g1a4c797b4f2_0_110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a4c797b4f2_0_131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 Results Parameters</a:t>
            </a:r>
            <a:endParaRPr/>
          </a:p>
        </p:txBody>
      </p:sp>
      <p:sp>
        <p:nvSpPr>
          <p:cNvPr id="608" name="Google Shape;608;g1a4c797b4f2_0_131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1a4c797b4f2_0_1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10" name="Google Shape;610;g1a4c797b4f2_0_131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{F2CA3ABD-77D0-45B1-B796-6F82C0361358}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Results Parameters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steps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Time step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 second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Final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 minutes (1200 seconds)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Saving interval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 seconds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1" name="Google Shape;611;g1a4c797b4f2_0_1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612" name="Google Shape;612;g1a4c797b4f2_0_131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a4c797b4f2_0_284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 Time Data</a:t>
            </a:r>
            <a:endParaRPr/>
          </a:p>
        </p:txBody>
      </p:sp>
      <p:sp>
        <p:nvSpPr>
          <p:cNvPr id="619" name="Google Shape;619;g1a4c797b4f2_0_2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0" name="Google Shape;620;g1a4c797b4f2_0_2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621" name="Google Shape;621;g1a4c797b4f2_0_284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graphicFrame>
        <p:nvGraphicFramePr>
          <p:cNvPr id="622" name="Google Shape;622;g1a4c797b4f2_0_284"/>
          <p:cNvGraphicFramePr/>
          <p:nvPr/>
        </p:nvGraphicFramePr>
        <p:xfrm>
          <a:off x="952500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{F2CA3ABD-77D0-45B1-B796-6F82C0361358}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avg time (ms)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avg time (ms)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0.00605333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1000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0.500405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0.0102158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1778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0.75836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0.0192833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3162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1.35106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56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0.032104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5623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2.38145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0.05697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10000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3.88103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177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0.10194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17782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7.12832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316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0.18231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31622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12.6598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562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0.286038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56234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23.0909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100000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41.9479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a4c797b4f2_0_0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Algorithm: Backward Iteration</a:t>
            </a:r>
            <a:endParaRPr/>
          </a:p>
        </p:txBody>
      </p:sp>
      <p:sp>
        <p:nvSpPr>
          <p:cNvPr id="629" name="Google Shape;629;g1a4c797b4f2_0_0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1a4c797b4f2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1" name="Google Shape;631;g1a4c797b4f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1210825"/>
            <a:ext cx="83439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a4c797b4f2_0_0"/>
          <p:cNvSpPr txBox="1"/>
          <p:nvPr/>
        </p:nvSpPr>
        <p:spPr>
          <a:xfrm>
            <a:off x="7446075" y="6184775"/>
            <a:ext cx="450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Cited from lecture</a:t>
            </a:r>
            <a:r>
              <a:rPr lang="en-US" sz="1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slide no.11 &amp; 12</a:t>
            </a:r>
            <a:endParaRPr sz="200"/>
          </a:p>
        </p:txBody>
      </p:sp>
      <p:sp>
        <p:nvSpPr>
          <p:cNvPr id="633" name="Google Shape;633;g1a4c797b4f2_0_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634" name="Google Shape;634;g1a4c797b4f2_0_0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4e835cf47_53_10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Material Configurations</a:t>
            </a:r>
            <a:endParaRPr/>
          </a:p>
        </p:txBody>
      </p:sp>
      <p:sp>
        <p:nvSpPr>
          <p:cNvPr id="162" name="Google Shape;162;g1a4e835cf47_53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3" name="Google Shape;163;g1a4e835cf47_53_10"/>
          <p:cNvGraphicFramePr/>
          <p:nvPr/>
        </p:nvGraphicFramePr>
        <p:xfrm>
          <a:off x="2314375" y="14209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{F2CA3ABD-77D0-45B1-B796-6F82C0361358}</a:tableStyleId>
              </a:tblPr>
              <a:tblGrid>
                <a:gridCol w="1512650"/>
                <a:gridCol w="1512650"/>
                <a:gridCol w="1512650"/>
                <a:gridCol w="1512650"/>
                <a:gridCol w="15126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Thickness [m]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Material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Layup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Layup 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Layup 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Layup 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Felt Insulation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0.02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0.03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0.02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0.005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Carbon Fiber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0.005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0.003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Epoxy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Carbon Fiber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0.012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0.012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Epoxy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0.001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Aluminum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2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2.3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1.7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2.8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Steel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1.965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1.653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2.256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1.1928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Boundary Conditions [W/cm</a:t>
                      </a:r>
                      <a:r>
                        <a:rPr b="1" baseline="30000" lang="en-US"/>
                        <a:t>2</a:t>
                      </a:r>
                      <a:r>
                        <a:rPr b="1" lang="en-US"/>
                        <a:t>]</a:t>
                      </a:r>
                      <a:endParaRPr b="1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2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4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3.2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00"/>
                          </a:solidFill>
                        </a:rPr>
                        <a:t>5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838200" y="365125"/>
            <a:ext cx="10515600" cy="764935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69" name="Google Shape;16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170" name="Google Shape;170;p5"/>
          <p:cNvSpPr txBox="1"/>
          <p:nvPr>
            <p:ph idx="11" type="ftr"/>
          </p:nvPr>
        </p:nvSpPr>
        <p:spPr>
          <a:xfrm>
            <a:off x="4038599" y="6372285"/>
            <a:ext cx="44750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171" name="Google Shape;17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2825920" y="2275996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5033411" y="227599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7240902" y="227599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175" name="Google Shape;175;p5"/>
          <p:cNvSpPr/>
          <p:nvPr/>
        </p:nvSpPr>
        <p:spPr>
          <a:xfrm>
            <a:off x="7240902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176" name="Google Shape;176;p5"/>
          <p:cNvSpPr/>
          <p:nvPr/>
        </p:nvSpPr>
        <p:spPr>
          <a:xfrm>
            <a:off x="5033410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5033411" y="474853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178" name="Google Shape;178;p5"/>
          <p:cNvCxnSpPr>
            <a:stCxn id="172" idx="3"/>
            <a:endCxn id="173" idx="1"/>
          </p:cNvCxnSpPr>
          <p:nvPr/>
        </p:nvCxnSpPr>
        <p:spPr>
          <a:xfrm>
            <a:off x="4424291" y="2619811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9" name="Google Shape;179;p5"/>
          <p:cNvCxnSpPr>
            <a:stCxn id="173" idx="3"/>
            <a:endCxn id="174" idx="1"/>
          </p:cNvCxnSpPr>
          <p:nvPr/>
        </p:nvCxnSpPr>
        <p:spPr>
          <a:xfrm>
            <a:off x="6631782" y="261981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0" name="Google Shape;180;p5"/>
          <p:cNvCxnSpPr>
            <a:stCxn id="175" idx="1"/>
            <a:endCxn id="176" idx="3"/>
          </p:cNvCxnSpPr>
          <p:nvPr/>
        </p:nvCxnSpPr>
        <p:spPr>
          <a:xfrm rot="10800000">
            <a:off x="6631902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1" name="Google Shape;181;p5"/>
          <p:cNvCxnSpPr>
            <a:stCxn id="176" idx="1"/>
          </p:cNvCxnSpPr>
          <p:nvPr/>
        </p:nvCxnSpPr>
        <p:spPr>
          <a:xfrm rot="10800000">
            <a:off x="4424410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2" name="Google Shape;182;p5"/>
          <p:cNvSpPr/>
          <p:nvPr/>
        </p:nvSpPr>
        <p:spPr>
          <a:xfrm>
            <a:off x="2825920" y="351226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183" name="Google Shape;183;p5"/>
          <p:cNvSpPr/>
          <p:nvPr/>
        </p:nvSpPr>
        <p:spPr>
          <a:xfrm>
            <a:off x="2825920" y="2275996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184" name="Google Shape;184;p5"/>
          <p:cNvSpPr/>
          <p:nvPr/>
        </p:nvSpPr>
        <p:spPr>
          <a:xfrm>
            <a:off x="5033411" y="227599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7240902" y="2275994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186" name="Google Shape;186;p5"/>
          <p:cNvSpPr/>
          <p:nvPr/>
        </p:nvSpPr>
        <p:spPr>
          <a:xfrm>
            <a:off x="7240902" y="351226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187" name="Google Shape;187;p5"/>
          <p:cNvSpPr/>
          <p:nvPr/>
        </p:nvSpPr>
        <p:spPr>
          <a:xfrm>
            <a:off x="5033410" y="351226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188" name="Google Shape;188;p5"/>
          <p:cNvSpPr/>
          <p:nvPr/>
        </p:nvSpPr>
        <p:spPr>
          <a:xfrm>
            <a:off x="2825920" y="3512264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189" name="Google Shape;189;p5"/>
          <p:cNvSpPr/>
          <p:nvPr/>
        </p:nvSpPr>
        <p:spPr>
          <a:xfrm>
            <a:off x="5033411" y="474853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190" name="Google Shape;190;p5"/>
          <p:cNvCxnSpPr>
            <a:stCxn id="183" idx="3"/>
            <a:endCxn id="184" idx="1"/>
          </p:cNvCxnSpPr>
          <p:nvPr/>
        </p:nvCxnSpPr>
        <p:spPr>
          <a:xfrm>
            <a:off x="4424320" y="2619796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1" name="Google Shape;191;p5"/>
          <p:cNvCxnSpPr>
            <a:stCxn id="184" idx="3"/>
            <a:endCxn id="185" idx="1"/>
          </p:cNvCxnSpPr>
          <p:nvPr/>
        </p:nvCxnSpPr>
        <p:spPr>
          <a:xfrm>
            <a:off x="6631811" y="261979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2" name="Google Shape;192;p5"/>
          <p:cNvCxnSpPr>
            <a:stCxn id="185" idx="2"/>
            <a:endCxn id="186" idx="0"/>
          </p:cNvCxnSpPr>
          <p:nvPr/>
        </p:nvCxnSpPr>
        <p:spPr>
          <a:xfrm>
            <a:off x="8040102" y="2963594"/>
            <a:ext cx="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3" name="Google Shape;193;p5"/>
          <p:cNvCxnSpPr>
            <a:stCxn id="186" idx="1"/>
            <a:endCxn id="187" idx="3"/>
          </p:cNvCxnSpPr>
          <p:nvPr/>
        </p:nvCxnSpPr>
        <p:spPr>
          <a:xfrm rot="10800000">
            <a:off x="6631902" y="385606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4" name="Google Shape;194;p5"/>
          <p:cNvCxnSpPr>
            <a:stCxn id="187" idx="1"/>
            <a:endCxn id="188" idx="3"/>
          </p:cNvCxnSpPr>
          <p:nvPr/>
        </p:nvCxnSpPr>
        <p:spPr>
          <a:xfrm rot="10800000">
            <a:off x="4424410" y="385606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5" name="Google Shape;195;p5"/>
          <p:cNvCxnSpPr>
            <a:stCxn id="188" idx="2"/>
            <a:endCxn id="189" idx="0"/>
          </p:cNvCxnSpPr>
          <p:nvPr/>
        </p:nvCxnSpPr>
        <p:spPr>
          <a:xfrm>
            <a:off x="3625120" y="4199864"/>
            <a:ext cx="220740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6" name="Google Shape;196;p5"/>
          <p:cNvSpPr/>
          <p:nvPr/>
        </p:nvSpPr>
        <p:spPr>
          <a:xfrm>
            <a:off x="4651205" y="1994305"/>
            <a:ext cx="2362800" cy="1251000"/>
          </a:xfrm>
          <a:prstGeom prst="ellipse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4c797b4f2_0_7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03" name="Google Shape;203;g1a4c797b4f2_0_7"/>
          <p:cNvSpPr txBox="1"/>
          <p:nvPr>
            <p:ph idx="1" type="body"/>
          </p:nvPr>
        </p:nvSpPr>
        <p:spPr>
          <a:xfrm>
            <a:off x="838200" y="1253325"/>
            <a:ext cx="4660800" cy="158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Test Case: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Solid steel ball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Uniform heat flux on both sides</a:t>
            </a:r>
            <a:endParaRPr/>
          </a:p>
        </p:txBody>
      </p:sp>
      <p:sp>
        <p:nvSpPr>
          <p:cNvPr id="204" name="Google Shape;204;g1a4c797b4f2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g1a4c797b4f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701" y="2843037"/>
            <a:ext cx="4091649" cy="310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a4c797b4f2_0_7"/>
          <p:cNvPicPr preferRelativeResize="0"/>
          <p:nvPr/>
        </p:nvPicPr>
        <p:blipFill rotWithShape="1">
          <a:blip r:embed="rId4">
            <a:alphaModFix/>
          </a:blip>
          <a:srcRect b="0" l="2918" r="7827" t="11166"/>
          <a:stretch/>
        </p:blipFill>
        <p:spPr>
          <a:xfrm>
            <a:off x="1312225" y="2797728"/>
            <a:ext cx="4475100" cy="334054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a4c797b4f2_0_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208" name="Google Shape;208;g1a4c797b4f2_0_7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209" name="Google Shape;209;g1a4c797b4f2_0_7"/>
          <p:cNvSpPr txBox="1"/>
          <p:nvPr/>
        </p:nvSpPr>
        <p:spPr>
          <a:xfrm>
            <a:off x="5667600" y="1494825"/>
            <a:ext cx="56862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Small total time</a:t>
            </a:r>
            <a:endParaRPr sz="28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Compared results to a matlab solver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>
            <p:ph type="title"/>
          </p:nvPr>
        </p:nvSpPr>
        <p:spPr>
          <a:xfrm>
            <a:off x="838200" y="365125"/>
            <a:ext cx="10515600" cy="764935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</a:pPr>
            <a:r>
              <a:rPr lang="en-US"/>
              <a:t>Brute Force: Analytical Solutions</a:t>
            </a:r>
            <a:endParaRPr/>
          </a:p>
        </p:txBody>
      </p:sp>
      <p:sp>
        <p:nvSpPr>
          <p:cNvPr id="215" name="Google Shape;21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216" name="Google Shape;216;p7"/>
          <p:cNvSpPr txBox="1"/>
          <p:nvPr>
            <p:ph idx="11" type="ftr"/>
          </p:nvPr>
        </p:nvSpPr>
        <p:spPr>
          <a:xfrm>
            <a:off x="4038599" y="6372285"/>
            <a:ext cx="44750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sp>
        <p:nvSpPr>
          <p:cNvPr id="217" name="Google Shape;21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2825920" y="2275996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5033411" y="227599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>
            <a:off x="7240902" y="227599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7240902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222" name="Google Shape;222;p7"/>
          <p:cNvSpPr/>
          <p:nvPr/>
        </p:nvSpPr>
        <p:spPr>
          <a:xfrm>
            <a:off x="5033410" y="351226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223" name="Google Shape;223;p7"/>
          <p:cNvSpPr/>
          <p:nvPr/>
        </p:nvSpPr>
        <p:spPr>
          <a:xfrm>
            <a:off x="5033411" y="4748535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224" name="Google Shape;224;p7"/>
          <p:cNvCxnSpPr>
            <a:stCxn id="218" idx="3"/>
            <a:endCxn id="219" idx="1"/>
          </p:cNvCxnSpPr>
          <p:nvPr/>
        </p:nvCxnSpPr>
        <p:spPr>
          <a:xfrm>
            <a:off x="4424291" y="2619811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5" name="Google Shape;225;p7"/>
          <p:cNvCxnSpPr>
            <a:stCxn id="219" idx="3"/>
            <a:endCxn id="220" idx="1"/>
          </p:cNvCxnSpPr>
          <p:nvPr/>
        </p:nvCxnSpPr>
        <p:spPr>
          <a:xfrm>
            <a:off x="6631782" y="261981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6" name="Google Shape;226;p7"/>
          <p:cNvCxnSpPr>
            <a:stCxn id="221" idx="1"/>
            <a:endCxn id="222" idx="3"/>
          </p:cNvCxnSpPr>
          <p:nvPr/>
        </p:nvCxnSpPr>
        <p:spPr>
          <a:xfrm rot="10800000">
            <a:off x="6631902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7" name="Google Shape;227;p7"/>
          <p:cNvCxnSpPr>
            <a:stCxn id="222" idx="1"/>
          </p:cNvCxnSpPr>
          <p:nvPr/>
        </p:nvCxnSpPr>
        <p:spPr>
          <a:xfrm rot="10800000">
            <a:off x="4424410" y="3856080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8" name="Google Shape;228;p7"/>
          <p:cNvSpPr/>
          <p:nvPr/>
        </p:nvSpPr>
        <p:spPr>
          <a:xfrm>
            <a:off x="2825920" y="3512264"/>
            <a:ext cx="1598371" cy="687629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2825920" y="2275996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Listen</a:t>
            </a:r>
            <a:endParaRPr/>
          </a:p>
        </p:txBody>
      </p:sp>
      <p:sp>
        <p:nvSpPr>
          <p:cNvPr id="230" name="Google Shape;230;p7"/>
          <p:cNvSpPr/>
          <p:nvPr/>
        </p:nvSpPr>
        <p:spPr>
          <a:xfrm>
            <a:off x="5033411" y="227599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</a:t>
            </a:r>
            <a:endParaRPr/>
          </a:p>
        </p:txBody>
      </p:sp>
      <p:sp>
        <p:nvSpPr>
          <p:cNvPr id="231" name="Google Shape;231;p7"/>
          <p:cNvSpPr/>
          <p:nvPr/>
        </p:nvSpPr>
        <p:spPr>
          <a:xfrm>
            <a:off x="7240902" y="2275994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Brute Force</a:t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7240902" y="351226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Optimize</a:t>
            </a:r>
            <a:endParaRPr/>
          </a:p>
        </p:txBody>
      </p:sp>
      <p:sp>
        <p:nvSpPr>
          <p:cNvPr id="233" name="Google Shape;233;p7"/>
          <p:cNvSpPr/>
          <p:nvPr/>
        </p:nvSpPr>
        <p:spPr>
          <a:xfrm>
            <a:off x="5033410" y="351226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Walk through</a:t>
            </a:r>
            <a:endParaRPr/>
          </a:p>
        </p:txBody>
      </p:sp>
      <p:sp>
        <p:nvSpPr>
          <p:cNvPr id="234" name="Google Shape;234;p7"/>
          <p:cNvSpPr/>
          <p:nvPr/>
        </p:nvSpPr>
        <p:spPr>
          <a:xfrm>
            <a:off x="2825920" y="3512264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Implement</a:t>
            </a:r>
            <a:endParaRPr/>
          </a:p>
        </p:txBody>
      </p:sp>
      <p:sp>
        <p:nvSpPr>
          <p:cNvPr id="235" name="Google Shape;235;p7"/>
          <p:cNvSpPr/>
          <p:nvPr/>
        </p:nvSpPr>
        <p:spPr>
          <a:xfrm>
            <a:off x="5033411" y="4748535"/>
            <a:ext cx="1598400" cy="687600"/>
          </a:xfrm>
          <a:prstGeom prst="rect">
            <a:avLst/>
          </a:prstGeom>
          <a:solidFill>
            <a:srgbClr val="60B4FE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</a:t>
            </a:r>
            <a:endParaRPr/>
          </a:p>
        </p:txBody>
      </p:sp>
      <p:cxnSp>
        <p:nvCxnSpPr>
          <p:cNvPr id="236" name="Google Shape;236;p7"/>
          <p:cNvCxnSpPr>
            <a:stCxn id="229" idx="3"/>
            <a:endCxn id="230" idx="1"/>
          </p:cNvCxnSpPr>
          <p:nvPr/>
        </p:nvCxnSpPr>
        <p:spPr>
          <a:xfrm>
            <a:off x="4424320" y="2619796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7" name="Google Shape;237;p7"/>
          <p:cNvCxnSpPr>
            <a:stCxn id="230" idx="3"/>
            <a:endCxn id="231" idx="1"/>
          </p:cNvCxnSpPr>
          <p:nvPr/>
        </p:nvCxnSpPr>
        <p:spPr>
          <a:xfrm>
            <a:off x="6631811" y="261979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8" name="Google Shape;238;p7"/>
          <p:cNvCxnSpPr>
            <a:stCxn id="231" idx="2"/>
            <a:endCxn id="232" idx="0"/>
          </p:cNvCxnSpPr>
          <p:nvPr/>
        </p:nvCxnSpPr>
        <p:spPr>
          <a:xfrm>
            <a:off x="8040102" y="2963594"/>
            <a:ext cx="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9" name="Google Shape;239;p7"/>
          <p:cNvCxnSpPr>
            <a:stCxn id="232" idx="1"/>
            <a:endCxn id="233" idx="3"/>
          </p:cNvCxnSpPr>
          <p:nvPr/>
        </p:nvCxnSpPr>
        <p:spPr>
          <a:xfrm rot="10800000">
            <a:off x="6631902" y="385606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0" name="Google Shape;240;p7"/>
          <p:cNvCxnSpPr>
            <a:stCxn id="233" idx="1"/>
            <a:endCxn id="234" idx="3"/>
          </p:cNvCxnSpPr>
          <p:nvPr/>
        </p:nvCxnSpPr>
        <p:spPr>
          <a:xfrm rot="10800000">
            <a:off x="4424410" y="3856065"/>
            <a:ext cx="609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" name="Google Shape;241;p7"/>
          <p:cNvCxnSpPr>
            <a:stCxn id="234" idx="2"/>
            <a:endCxn id="235" idx="0"/>
          </p:cNvCxnSpPr>
          <p:nvPr/>
        </p:nvCxnSpPr>
        <p:spPr>
          <a:xfrm>
            <a:off x="3625120" y="4199864"/>
            <a:ext cx="2207400" cy="548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2" name="Google Shape;242;p7"/>
          <p:cNvSpPr/>
          <p:nvPr/>
        </p:nvSpPr>
        <p:spPr>
          <a:xfrm>
            <a:off x="6858705" y="1994305"/>
            <a:ext cx="2362800" cy="1251000"/>
          </a:xfrm>
          <a:prstGeom prst="ellipse">
            <a:avLst/>
          </a:prstGeom>
          <a:solidFill>
            <a:srgbClr val="FF0000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4c797b4f2_0_165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Level</a:t>
            </a:r>
            <a:endParaRPr/>
          </a:p>
        </p:txBody>
      </p:sp>
      <p:sp>
        <p:nvSpPr>
          <p:cNvPr id="249" name="Google Shape;249;g1a4c797b4f2_0_165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8 Inputs on command line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Loop through time steps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generate A matrix by looping through radii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solve system for temperature of next time step (implicit solution)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populate time matrix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-US"/>
              <a:t>check for material failure</a:t>
            </a:r>
            <a:endParaRPr/>
          </a:p>
        </p:txBody>
      </p:sp>
      <p:sp>
        <p:nvSpPr>
          <p:cNvPr id="250" name="Google Shape;250;g1a4c797b4f2_0_1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g1a4c797b4f2_0_1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252" name="Google Shape;252;g1a4c797b4f2_0_165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  <p:pic>
        <p:nvPicPr>
          <p:cNvPr id="253" name="Google Shape;253;g1a4c797b4f2_0_165"/>
          <p:cNvPicPr preferRelativeResize="0"/>
          <p:nvPr/>
        </p:nvPicPr>
        <p:blipFill rotWithShape="1">
          <a:blip r:embed="rId3">
            <a:alphaModFix/>
          </a:blip>
          <a:srcRect b="0" l="28632" r="0" t="0"/>
          <a:stretch/>
        </p:blipFill>
        <p:spPr>
          <a:xfrm>
            <a:off x="1046675" y="1748175"/>
            <a:ext cx="8498274" cy="4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a4c797b4f2_3_11"/>
          <p:cNvSpPr txBox="1"/>
          <p:nvPr>
            <p:ph type="title"/>
          </p:nvPr>
        </p:nvSpPr>
        <p:spPr>
          <a:xfrm>
            <a:off x="838200" y="365125"/>
            <a:ext cx="10515600" cy="76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Thomas Algorithm</a:t>
            </a:r>
            <a:endParaRPr/>
          </a:p>
        </p:txBody>
      </p:sp>
      <p:sp>
        <p:nvSpPr>
          <p:cNvPr id="260" name="Google Shape;260;g1a4c797b4f2_3_11"/>
          <p:cNvSpPr txBox="1"/>
          <p:nvPr>
            <p:ph idx="1" type="body"/>
          </p:nvPr>
        </p:nvSpPr>
        <p:spPr>
          <a:xfrm>
            <a:off x="838200" y="1253331"/>
            <a:ext cx="10515600" cy="4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Utilized implicit solution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Simplified gaussian elimination for tridiagonal matrices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Utilizes backwards </a:t>
            </a:r>
            <a:r>
              <a:rPr lang="en-US"/>
              <a:t>substitution</a:t>
            </a:r>
            <a:r>
              <a:rPr lang="en-US"/>
              <a:t> to solve for next time step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-US"/>
              <a:t>Used an nX3 matrix to store upper, middle, and lower diagonal values</a:t>
            </a:r>
            <a:endParaRPr/>
          </a:p>
        </p:txBody>
      </p:sp>
      <p:sp>
        <p:nvSpPr>
          <p:cNvPr id="261" name="Google Shape;261;g1a4c797b4f2_3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g1a4c797b4f2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425" y="4108550"/>
            <a:ext cx="3431375" cy="13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a4c797b4f2_3_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4, 2022</a:t>
            </a:r>
            <a:endParaRPr/>
          </a:p>
        </p:txBody>
      </p:sp>
      <p:sp>
        <p:nvSpPr>
          <p:cNvPr id="264" name="Google Shape;264;g1a4c797b4f2_3_11"/>
          <p:cNvSpPr txBox="1"/>
          <p:nvPr>
            <p:ph idx="11" type="ftr"/>
          </p:nvPr>
        </p:nvSpPr>
        <p:spPr>
          <a:xfrm>
            <a:off x="4038599" y="6372285"/>
            <a:ext cx="4475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Nebula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AMU-Vishal">
      <a:dk1>
        <a:srgbClr val="500000"/>
      </a:dk1>
      <a:lt1>
        <a:srgbClr val="FFFFFF"/>
      </a:lt1>
      <a:dk2>
        <a:srgbClr val="3C0000"/>
      </a:dk2>
      <a:lt2>
        <a:srgbClr val="D1D1D1"/>
      </a:lt2>
      <a:accent1>
        <a:srgbClr val="D6D3C4"/>
      </a:accent1>
      <a:accent2>
        <a:srgbClr val="F6F6F6"/>
      </a:accent2>
      <a:accent3>
        <a:srgbClr val="998542"/>
      </a:accent3>
      <a:accent4>
        <a:srgbClr val="EAEAEA"/>
      </a:accent4>
      <a:accent5>
        <a:srgbClr val="333333"/>
      </a:accent5>
      <a:accent6>
        <a:srgbClr val="003C71"/>
      </a:accent6>
      <a:hlink>
        <a:srgbClr val="744F28"/>
      </a:hlink>
      <a:folHlink>
        <a:srgbClr val="5B62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TAMU-Vishal">
      <a:dk1>
        <a:srgbClr val="500000"/>
      </a:dk1>
      <a:lt1>
        <a:srgbClr val="FFFFFF"/>
      </a:lt1>
      <a:dk2>
        <a:srgbClr val="3C0000"/>
      </a:dk2>
      <a:lt2>
        <a:srgbClr val="D1D1D1"/>
      </a:lt2>
      <a:accent1>
        <a:srgbClr val="D6D3C4"/>
      </a:accent1>
      <a:accent2>
        <a:srgbClr val="F6F6F6"/>
      </a:accent2>
      <a:accent3>
        <a:srgbClr val="998542"/>
      </a:accent3>
      <a:accent4>
        <a:srgbClr val="EAEAEA"/>
      </a:accent4>
      <a:accent5>
        <a:srgbClr val="333333"/>
      </a:accent5>
      <a:accent6>
        <a:srgbClr val="003C71"/>
      </a:accent6>
      <a:hlink>
        <a:srgbClr val="744F28"/>
      </a:hlink>
      <a:folHlink>
        <a:srgbClr val="5B62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2022-10-02T02:16:58Z</dcterms:created>
  <dc:creator>Vishal Indivar</dc:creator>
</cp:coreProperties>
</file>